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56" r:id="rId3"/>
    <p:sldId id="257" r:id="rId4"/>
    <p:sldId id="300" r:id="rId5"/>
    <p:sldId id="260" r:id="rId6"/>
    <p:sldId id="259" r:id="rId7"/>
    <p:sldId id="261" r:id="rId8"/>
    <p:sldId id="262" r:id="rId9"/>
    <p:sldId id="263" r:id="rId10"/>
    <p:sldId id="264" r:id="rId11"/>
    <p:sldId id="281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82" r:id="rId21"/>
    <p:sldId id="283" r:id="rId22"/>
    <p:sldId id="298" r:id="rId23"/>
    <p:sldId id="299" r:id="rId24"/>
    <p:sldId id="289" r:id="rId25"/>
    <p:sldId id="272" r:id="rId26"/>
    <p:sldId id="292" r:id="rId27"/>
    <p:sldId id="293" r:id="rId28"/>
    <p:sldId id="274" r:id="rId29"/>
    <p:sldId id="304" r:id="rId30"/>
    <p:sldId id="290" r:id="rId31"/>
    <p:sldId id="291" r:id="rId32"/>
    <p:sldId id="275" r:id="rId33"/>
    <p:sldId id="301" r:id="rId34"/>
    <p:sldId id="277" r:id="rId35"/>
    <p:sldId id="294" r:id="rId36"/>
    <p:sldId id="295" r:id="rId37"/>
    <p:sldId id="305" r:id="rId38"/>
    <p:sldId id="296" r:id="rId39"/>
    <p:sldId id="297" r:id="rId40"/>
    <p:sldId id="278" r:id="rId41"/>
    <p:sldId id="279" r:id="rId42"/>
    <p:sldId id="280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4"/>
    <p:restoredTop sz="90043"/>
  </p:normalViewPr>
  <p:slideViewPr>
    <p:cSldViewPr snapToGrid="0" snapToObjects="1" showGuides="1">
      <p:cViewPr varScale="1">
        <p:scale>
          <a:sx n="105" d="100"/>
          <a:sy n="105" d="100"/>
        </p:scale>
        <p:origin x="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EB30-7A4A-9247-A7D3-7F934813EF41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1DCF-7006-7844-AD65-804804B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https://static3.fjcdn.com/comments/Bill+burr+in+my+opinion+is+one+of+the+most+_6520d3c51e1c7152bc1a945e9fc10e08.jpg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8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2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4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ariya.io</a:t>
            </a:r>
            <a:r>
              <a:rPr lang="en-US" dirty="0"/>
              <a:t>/2014/03/</a:t>
            </a:r>
            <a:r>
              <a:rPr lang="en-US" dirty="0" err="1"/>
              <a:t>nashorn</a:t>
            </a:r>
            <a:r>
              <a:rPr lang="en-US" dirty="0"/>
              <a:t>-the-new-rhino-on-the-block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/corporate/features/nashorn-javascript-engine-jdk9.html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wiki.openjdk.java.net</a:t>
            </a:r>
            <a:r>
              <a:rPr lang="en-US" dirty="0"/>
              <a:t>/display/</a:t>
            </a:r>
            <a:r>
              <a:rPr lang="en-US" dirty="0" err="1"/>
              <a:t>Nashorn</a:t>
            </a:r>
            <a:r>
              <a:rPr lang="en-US" dirty="0"/>
              <a:t>/</a:t>
            </a:r>
            <a:r>
              <a:rPr lang="en-US" dirty="0" err="1"/>
              <a:t>Nashorn+extensions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i.ytimg.com</a:t>
            </a:r>
            <a:r>
              <a:rPr lang="en-US" dirty="0"/>
              <a:t>/vi/</a:t>
            </a:r>
            <a:r>
              <a:rPr lang="en-US" dirty="0" err="1"/>
              <a:t>rksKvZoUCPQ</a:t>
            </a:r>
            <a:r>
              <a:rPr lang="en-US" dirty="0"/>
              <a:t>/</a:t>
            </a:r>
            <a:r>
              <a:rPr lang="en-US" dirty="0" err="1"/>
              <a:t>mqdefault.jpg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spin.atomicobject.com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-content/uploads/20171230095148/es6-nodejs.jpg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www.laughspin.com</a:t>
            </a:r>
            <a:r>
              <a:rPr lang="en-US" dirty="0"/>
              <a:t>/</a:t>
            </a:r>
            <a:r>
              <a:rPr lang="en-US" dirty="0" err="1"/>
              <a:t>wordpress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-content/uploads/Bill-Burr-700.jpg</a:t>
            </a:r>
          </a:p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/commons/thumb/c/c4/</a:t>
            </a:r>
            <a:r>
              <a:rPr lang="en-US" dirty="0" err="1"/>
              <a:t>Vert.x_Logo.svg</a:t>
            </a:r>
            <a:r>
              <a:rPr lang="en-US" dirty="0"/>
              <a:t>/1200px-Vert.x_Logo.svg.png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2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www.cubrid.org</a:t>
            </a:r>
            <a:r>
              <a:rPr lang="en-US" dirty="0"/>
              <a:t>/blog/inside-</a:t>
            </a:r>
            <a:r>
              <a:rPr lang="en-US" dirty="0" err="1"/>
              <a:t>vertx</a:t>
            </a:r>
            <a:r>
              <a:rPr lang="en-US" dirty="0"/>
              <a:t>-comparison-with-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opensource.com</a:t>
            </a:r>
            <a:r>
              <a:rPr lang="en-US" dirty="0"/>
              <a:t>/article/18/4/benefits-</a:t>
            </a:r>
            <a:r>
              <a:rPr lang="en-US" dirty="0" err="1"/>
              <a:t>javascript</a:t>
            </a:r>
            <a:r>
              <a:rPr lang="en-US" dirty="0"/>
              <a:t>-</a:t>
            </a:r>
            <a:r>
              <a:rPr lang="en-US" dirty="0" err="1"/>
              <a:t>vertx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7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reactiverse</a:t>
            </a:r>
            <a:r>
              <a:rPr lang="en-US" dirty="0"/>
              <a:t>/es4x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2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31DCF-7006-7844-AD65-804804B618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9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E8BE-C8AC-ED42-A8D9-42EE25EBD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4E35A-A3F3-924D-9148-59391BED8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CBFD-D43F-284B-9835-E44CF4C6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C43DB-56E3-3B4D-8C32-57414597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86350-5403-6044-9BF8-0B0D37A7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1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F005-4364-444E-A0AC-8E5D7CB8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84F47-9695-EA44-B0E4-78418AD60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C1167-E8AB-E443-BA95-20684291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211DD-B94D-0C48-B65C-B279B468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3DF8-1742-1042-9019-019CD4BB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6999E-3301-E84B-9E3C-DD56D0FD4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33064-B45A-B340-8082-85EABDF6E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CBCE3-167C-4B4C-9851-D4238E70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EA083-57CA-5D47-A7E1-9E544F6A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16E1-8C59-0842-806E-095404F2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7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BE0C-B7D7-9740-8A6F-344FFCBE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A8289-4386-474C-8344-4C6AEA881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64E0-FD48-434F-A2B7-29ACF063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94D4-E946-F74E-AA83-6183DEB6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A3D7-D4A5-604A-A1E3-C7D2E23C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5530-CBE3-914C-8D28-51F70401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98889-7D45-0443-8CD2-05137B519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20B9-D8DF-E046-8CD5-4D727404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0F8F2-FE51-0C4A-996B-D7645451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A90E-841F-AB4E-A52C-7EE5A8F4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73D-E7DA-CF43-943F-8FF93E08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BCBA-A26A-6F43-9969-079303896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BDE01-7D79-DF48-9F67-09964CB2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3470-BBE0-B14C-B1C0-ED1B4EEF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D1E08-34C5-F945-BA80-1357F0B9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A5D01-DEC6-4043-A058-7553B498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7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49CA-EA3B-A040-A5C0-81B1620C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EB2EE-CB03-9E4A-A08D-5D86D0AE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51F3F-9DC4-F04C-B502-947D57774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3CE8F-298C-224B-A568-578753F19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6061E-9B91-D243-AD18-14F56BC39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26E9C4-85E8-1146-A006-A6453BA8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4C3D7-13F0-154A-954E-65DF99E1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B1916-2419-6A41-9C67-49C53E56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F83D-B5FD-5B45-8479-F844A218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73E24-95AA-794A-AE65-82803592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0A931-6C0F-2148-8776-2526E634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AA3A1-DE35-EE44-8429-4E1554D9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3C5D0-4138-2F4B-95DC-92DABA84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9F27B-F195-E744-BA01-7C5F82BC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165AC-D033-ED48-BACA-0C49082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8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2957-25B6-174B-8696-C00530CA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8E16-9C69-5640-AC16-1998DA7E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5C291-D622-D949-9CC3-6E1B48057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B616-BCEB-A645-BE3D-F348A5FD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D4980-68BE-B24B-A229-17A9E758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7F733-B229-864A-A08A-42FE0818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C82F-586D-AB45-BADB-480D7624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4D261-B03B-A54B-9FD3-E13BCC2D2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C92F-F4B8-E84E-B9E9-B7975F58D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97471-AAB7-CC47-86D7-6831CF6F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4179E8-0127-C740-84E6-BAB76D0AEDE3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1F460-2D97-9343-9661-F24C3CFA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7FE07-26D8-E54A-8D4B-C0AD61A5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51B2B-68BD-F640-8FA8-C3792C316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1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9CAC1-F723-CC4B-975D-A1B8069D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AD5E-0E74-2C45-BCF4-8D490C0B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2CD6-962C-4C40-8B3A-9F0F0DE9C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47C5222-A6D5-3D4F-85BD-C170429291F2}"/>
              </a:ext>
            </a:extLst>
          </p:cNvPr>
          <p:cNvSpPr txBox="1">
            <a:spLocks/>
          </p:cNvSpPr>
          <p:nvPr userDrawn="1"/>
        </p:nvSpPr>
        <p:spPr>
          <a:xfrm>
            <a:off x="0" y="-977"/>
            <a:ext cx="2743200" cy="3651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89000"/>
                    </a:schemeClr>
                  </a:glow>
                </a:effectLst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254000">
                    <a:schemeClr val="tx1">
                      <a:alpha val="89000"/>
                    </a:schemeClr>
                  </a:glow>
                </a:effectLst>
              </a:rPr>
              <a:t>stephenrussett</a:t>
            </a:r>
            <a:endParaRPr lang="en-US" dirty="0">
              <a:solidFill>
                <a:schemeClr val="bg1"/>
              </a:solidFill>
              <a:effectLst>
                <a:glow rad="254000">
                  <a:schemeClr val="tx1">
                    <a:alpha val="89000"/>
                  </a:schemeClr>
                </a:glow>
              </a:effectLst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98601B-C862-8B47-8F0D-AA43881F6904}"/>
              </a:ext>
            </a:extLst>
          </p:cNvPr>
          <p:cNvSpPr txBox="1">
            <a:spLocks/>
          </p:cNvSpPr>
          <p:nvPr userDrawn="1"/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effectLst>
                  <a:glow rad="254000">
                    <a:schemeClr val="tx1">
                      <a:alpha val="89000"/>
                    </a:schemeClr>
                  </a:glow>
                </a:effectLst>
              </a:rPr>
              <a:t>DigitalState.io</a:t>
            </a: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89000"/>
                    </a:schemeClr>
                  </a:glow>
                </a:effectLst>
              </a:rPr>
              <a:t>  /   @</a:t>
            </a:r>
            <a:r>
              <a:rPr lang="en-US" dirty="0" err="1">
                <a:solidFill>
                  <a:schemeClr val="bg1"/>
                </a:solidFill>
                <a:effectLst>
                  <a:glow rad="254000">
                    <a:schemeClr val="tx1">
                      <a:alpha val="89000"/>
                    </a:schemeClr>
                  </a:glow>
                </a:effectLst>
              </a:rPr>
              <a:t>DigitalStateGov</a:t>
            </a:r>
            <a:endParaRPr lang="en-US" dirty="0">
              <a:solidFill>
                <a:schemeClr val="bg1"/>
              </a:solidFill>
              <a:effectLst>
                <a:glow rad="254000">
                  <a:schemeClr val="tx1">
                    <a:alpha val="89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93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tiff"/><Relationship Id="rId4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f"/><Relationship Id="rId4" Type="http://schemas.openxmlformats.org/officeDocument/2006/relationships/image" Target="../media/image2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BAE7-9173-C74E-BEDE-3AC83B0AD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Underrated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6DD7E-9248-1A45-B1B8-3419FCA8A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Nashorn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CC9F6-B45F-FF47-B244-0DE28932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116" y="4049553"/>
            <a:ext cx="2857337" cy="1390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9236-F7B7-1E44-AE20-32DB5831E026}"/>
              </a:ext>
            </a:extLst>
          </p:cNvPr>
          <p:cNvSpPr txBox="1"/>
          <p:nvPr/>
        </p:nvSpPr>
        <p:spPr>
          <a:xfrm>
            <a:off x="4604117" y="5705315"/>
            <a:ext cx="298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 Stephen Russett</a:t>
            </a:r>
          </a:p>
          <a:p>
            <a:r>
              <a:rPr lang="en-US" dirty="0"/>
              <a:t>@</a:t>
            </a:r>
            <a:r>
              <a:rPr lang="en-US" dirty="0" err="1"/>
              <a:t>stephenrussett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StephenOTT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9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A52F-D579-2F44-BAAA-F97EEEA0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471"/>
            <a:ext cx="5672667" cy="592667"/>
          </a:xfrm>
        </p:spPr>
        <p:txBody>
          <a:bodyPr anchor="t"/>
          <a:lstStyle/>
          <a:p>
            <a:r>
              <a:rPr lang="en-US" dirty="0"/>
              <a:t>Polyglot </a:t>
            </a:r>
            <a:r>
              <a:rPr lang="en-US" dirty="0" err="1"/>
              <a:t>Vert.x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CAE45-46AF-0948-B3A5-8D72A00F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9721" y="391811"/>
            <a:ext cx="6172200" cy="25570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84CD6-ACC9-544E-908F-B3B591BB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333" y="1042926"/>
            <a:ext cx="5503333" cy="581507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Eclipse project</a:t>
            </a:r>
          </a:p>
          <a:p>
            <a:endParaRPr lang="en-US" sz="2800" dirty="0"/>
          </a:p>
          <a:p>
            <a:r>
              <a:rPr lang="en-CA" sz="2800" dirty="0" err="1"/>
              <a:t>Vertx</a:t>
            </a:r>
            <a:r>
              <a:rPr lang="en-CA" sz="2800" dirty="0"/>
              <a:t> is a polyglot-reactive runtime that runs on the JVM.</a:t>
            </a:r>
          </a:p>
          <a:p>
            <a:endParaRPr lang="en-CA" sz="2800" dirty="0"/>
          </a:p>
          <a:p>
            <a:r>
              <a:rPr lang="en-CA" sz="2800" dirty="0"/>
              <a:t>Build interoperable code on the JVM that will execute:</a:t>
            </a:r>
          </a:p>
          <a:p>
            <a:pPr marL="800100" lvl="1" indent="-342900">
              <a:buAutoNum type="arabicPeriod"/>
            </a:pPr>
            <a:r>
              <a:rPr lang="en-CA" sz="2400" dirty="0"/>
              <a:t>Java</a:t>
            </a:r>
          </a:p>
          <a:p>
            <a:pPr marL="800100" lvl="1" indent="-342900">
              <a:buAutoNum type="arabicPeriod"/>
            </a:pPr>
            <a:r>
              <a:rPr lang="en-CA" sz="2400" dirty="0" err="1"/>
              <a:t>Javascript</a:t>
            </a:r>
            <a:endParaRPr lang="en-CA" sz="2400" dirty="0"/>
          </a:p>
          <a:p>
            <a:pPr marL="800100" lvl="1" indent="-342900">
              <a:buAutoNum type="arabicPeriod"/>
            </a:pPr>
            <a:r>
              <a:rPr lang="en-CA" sz="2400" dirty="0"/>
              <a:t>Groovy</a:t>
            </a:r>
          </a:p>
          <a:p>
            <a:pPr marL="800100" lvl="1" indent="-342900">
              <a:buAutoNum type="arabicPeriod"/>
            </a:pPr>
            <a:r>
              <a:rPr lang="en-CA" sz="2400" dirty="0"/>
              <a:t>Ruby</a:t>
            </a:r>
          </a:p>
          <a:p>
            <a:pPr marL="800100" lvl="1" indent="-342900">
              <a:buAutoNum type="arabicPeriod"/>
            </a:pPr>
            <a:r>
              <a:rPr lang="en-CA" sz="2400" dirty="0"/>
              <a:t>Ceylon</a:t>
            </a:r>
          </a:p>
          <a:p>
            <a:pPr marL="800100" lvl="1" indent="-342900">
              <a:buAutoNum type="arabicPeriod"/>
            </a:pPr>
            <a:r>
              <a:rPr lang="en-CA" sz="2400" dirty="0"/>
              <a:t>Kotlin</a:t>
            </a:r>
          </a:p>
          <a:p>
            <a:pPr marL="800100" lvl="1" indent="-342900">
              <a:buAutoNum type="arabicPeriod"/>
            </a:pPr>
            <a:r>
              <a:rPr lang="en-CA" sz="2400" dirty="0"/>
              <a:t>Scala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1D88C-E964-5240-8AFF-3A28102748BD}"/>
              </a:ext>
            </a:extLst>
          </p:cNvPr>
          <p:cNvSpPr txBox="1"/>
          <p:nvPr/>
        </p:nvSpPr>
        <p:spPr>
          <a:xfrm>
            <a:off x="6095855" y="2948865"/>
            <a:ext cx="604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They are telling me we can take this scripting even further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20B8C-372D-304D-BE09-79F3A140D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395" y="354685"/>
            <a:ext cx="2570512" cy="1124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5C2E7-4ED9-5D44-A57B-51EB7ACC0E1D}"/>
              </a:ext>
            </a:extLst>
          </p:cNvPr>
          <p:cNvSpPr txBox="1"/>
          <p:nvPr/>
        </p:nvSpPr>
        <p:spPr>
          <a:xfrm>
            <a:off x="3324994" y="6082513"/>
            <a:ext cx="4060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Btw.. It adds addition NPM and Node support on top of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099E5-B79F-3E41-8DA6-5536D7739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43" y="3429000"/>
            <a:ext cx="4170878" cy="33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9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ABAFC-DCE6-3B4B-9ADA-222233F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29000"/>
            <a:ext cx="6122127" cy="2921924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54BD2B8-22BF-9D4A-B103-453C2330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628683"/>
            <a:ext cx="6172200" cy="2300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67141-9F57-764E-AB46-87C05A07A901}"/>
              </a:ext>
            </a:extLst>
          </p:cNvPr>
          <p:cNvSpPr txBox="1"/>
          <p:nvPr/>
        </p:nvSpPr>
        <p:spPr>
          <a:xfrm>
            <a:off x="7623958" y="25935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Nashron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 V8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4152D-F610-684C-AAD9-171C66400780}"/>
              </a:ext>
            </a:extLst>
          </p:cNvPr>
          <p:cNvSpPr txBox="1"/>
          <p:nvPr/>
        </p:nvSpPr>
        <p:spPr>
          <a:xfrm>
            <a:off x="1989848" y="3330189"/>
            <a:ext cx="431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)* vs Node* -&gt;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76A68F-2D78-DD4F-9DBD-27D22082EEFB}"/>
              </a:ext>
            </a:extLst>
          </p:cNvPr>
          <p:cNvSpPr/>
          <p:nvPr/>
        </p:nvSpPr>
        <p:spPr>
          <a:xfrm>
            <a:off x="59119" y="6520008"/>
            <a:ext cx="50116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US" sz="105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www.cubrid.org</a:t>
            </a:r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/blog/inside-</a:t>
            </a:r>
            <a:r>
              <a:rPr lang="en-US" sz="105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-comparison-with-</a:t>
            </a:r>
            <a:r>
              <a:rPr lang="en-US" sz="105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nodejs</a:t>
            </a: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6FF31-8A3C-2048-8615-546BF86C8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38" y="303134"/>
            <a:ext cx="3501837" cy="2334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A3D13D-BDA4-3447-8AC3-39E0DA6C9710}"/>
              </a:ext>
            </a:extLst>
          </p:cNvPr>
          <p:cNvSpPr txBox="1"/>
          <p:nvPr/>
        </p:nvSpPr>
        <p:spPr>
          <a:xfrm>
            <a:off x="0" y="487140"/>
            <a:ext cx="233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Look.. It can perform for most use cases…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CF746-7A2A-7842-9222-0CFBD6F7FAE1}"/>
              </a:ext>
            </a:extLst>
          </p:cNvPr>
          <p:cNvSpPr txBox="1"/>
          <p:nvPr/>
        </p:nvSpPr>
        <p:spPr>
          <a:xfrm>
            <a:off x="59119" y="1410470"/>
            <a:ext cx="195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with obvious asterisks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again, we are not trying to replace Node…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B1B14-82EB-5F44-A26A-A9C925DA953E}"/>
              </a:ext>
            </a:extLst>
          </p:cNvPr>
          <p:cNvSpPr txBox="1"/>
          <p:nvPr/>
        </p:nvSpPr>
        <p:spPr>
          <a:xfrm>
            <a:off x="8695113" y="3726451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Higher is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C37D4-98ED-A343-B38B-0C3F7300041A}"/>
              </a:ext>
            </a:extLst>
          </p:cNvPr>
          <p:cNvSpPr txBox="1"/>
          <p:nvPr/>
        </p:nvSpPr>
        <p:spPr>
          <a:xfrm>
            <a:off x="10621108" y="979557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2FB362-B010-374B-A096-25E58DEC60C9}"/>
              </a:ext>
            </a:extLst>
          </p:cNvPr>
          <p:cNvSpPr/>
          <p:nvPr/>
        </p:nvSpPr>
        <p:spPr>
          <a:xfrm>
            <a:off x="64726" y="4603817"/>
            <a:ext cx="5833449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deployVerticles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CA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CA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vertx</a:t>
            </a:r>
            <a:r>
              <a:rPr lang="en-CA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CA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deployVerticle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CA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verticles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/verticle1.js’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vertx</a:t>
            </a:r>
            <a:r>
              <a:rPr lang="en-CA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CA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deployVerticle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CA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verticles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/verticle2.gvy’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CA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vertx</a:t>
            </a:r>
            <a:r>
              <a:rPr lang="en-CA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CA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deployVerticle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CA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verticles</a:t>
            </a:r>
            <a:r>
              <a:rPr lang="en-CA" sz="1400" dirty="0">
                <a:solidFill>
                  <a:srgbClr val="CE9178"/>
                </a:solidFill>
                <a:latin typeface="Menlo" panose="020B0609030804020204" pitchFamily="49" charset="0"/>
              </a:rPr>
              <a:t>/someWorker1.rb'</a:t>
            </a:r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en-CA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586EB-7802-A247-B3C8-1CAA0B79100D}"/>
              </a:ext>
            </a:extLst>
          </p:cNvPr>
          <p:cNvSpPr txBox="1"/>
          <p:nvPr/>
        </p:nvSpPr>
        <p:spPr>
          <a:xfrm>
            <a:off x="78730" y="4252342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 Multiple Languages within the app:</a:t>
            </a:r>
          </a:p>
        </p:txBody>
      </p:sp>
    </p:spTree>
    <p:extLst>
      <p:ext uri="{BB962C8B-B14F-4D97-AF65-F5344CB8AC3E}">
        <p14:creationId xmlns:p14="http://schemas.microsoft.com/office/powerpoint/2010/main" val="111183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E521CA-26E8-6145-8455-50D20C8EA73D}"/>
              </a:ext>
            </a:extLst>
          </p:cNvPr>
          <p:cNvSpPr/>
          <p:nvPr/>
        </p:nvSpPr>
        <p:spPr>
          <a:xfrm>
            <a:off x="355599" y="936010"/>
            <a:ext cx="11836401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get a reference from Java to the JavaScript runtime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DroolsHelper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type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drools.DroolsHelper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get a drools engine instance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DroolsHelper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vertx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fileSystem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readFileBlocking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"drools/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rules.drl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'/greetings'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handler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ctx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create a greetings message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greeting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DroolsHelper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createGreeting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'Hello World!'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when a match happens you should see this message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console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'Greetings from Drools!'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run the engine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insert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greeting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fireAllRules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complete the HTTP response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ctx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response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35811-521F-0E42-93F2-BEDFAB56E495}"/>
              </a:ext>
            </a:extLst>
          </p:cNvPr>
          <p:cNvSpPr txBox="1"/>
          <p:nvPr/>
        </p:nvSpPr>
        <p:spPr>
          <a:xfrm>
            <a:off x="2617163" y="223581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Java Drools +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75789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7116A-DCCF-8E49-B01E-FF0245127FAB}"/>
              </a:ext>
            </a:extLst>
          </p:cNvPr>
          <p:cNvSpPr/>
          <p:nvPr/>
        </p:nvSpPr>
        <p:spPr>
          <a:xfrm>
            <a:off x="601133" y="595758"/>
            <a:ext cx="10989734" cy="122187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https://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reactiverse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/es4x</a:t>
            </a: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terminal: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...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"scripts"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postinstall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"test"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launcher test -v"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"start"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launcher run"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"package"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package"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...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/// </a:t>
            </a:r>
            <a:r>
              <a:rPr lang="en-CA" dirty="0">
                <a:solidFill>
                  <a:srgbClr val="80808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"@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/core/runtime"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80808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@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-check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createHttpServer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requestHandler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listen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8080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'Server listening at: http://localhost:8080/'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index.test.js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TestSuite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/unit'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the_test_suite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my_test_case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assertEquals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A3E78-60A1-0640-9337-725793709C6C}"/>
              </a:ext>
            </a:extLst>
          </p:cNvPr>
          <p:cNvSpPr txBox="1"/>
          <p:nvPr/>
        </p:nvSpPr>
        <p:spPr>
          <a:xfrm>
            <a:off x="2150716" y="0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es4x + NPM</a:t>
            </a:r>
          </a:p>
        </p:txBody>
      </p:sp>
    </p:spTree>
    <p:extLst>
      <p:ext uri="{BB962C8B-B14F-4D97-AF65-F5344CB8AC3E}">
        <p14:creationId xmlns:p14="http://schemas.microsoft.com/office/powerpoint/2010/main" val="347309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7116A-DCCF-8E49-B01E-FF0245127FAB}"/>
              </a:ext>
            </a:extLst>
          </p:cNvPr>
          <p:cNvSpPr/>
          <p:nvPr/>
        </p:nvSpPr>
        <p:spPr>
          <a:xfrm>
            <a:off x="601133" y="-5044796"/>
            <a:ext cx="10989734" cy="115262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terminal: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...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"scripts"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postinstall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"test"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launcher test -v"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"start"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launcher run"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"package"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-scripts package"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...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/// </a:t>
            </a:r>
            <a:r>
              <a:rPr lang="en-CA" dirty="0">
                <a:solidFill>
                  <a:srgbClr val="80808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"@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/core/runtime"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80808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@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-check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createHttpServer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requestHandler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"Hello!"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listen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8080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'Server listening at: http://localhost:8080/'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index.test.js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TestSuite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vertx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/unit'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the_test_suite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my_test_case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assertEquals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1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5D4EF-1B10-4D46-8C81-51F1135D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and Package your Node/NPM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7DC15-7C22-314E-B760-3E1ED5671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start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-&gt; Run the App</a:t>
            </a:r>
          </a:p>
          <a:p>
            <a:pPr marL="457200" lvl="1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Starts the JVM and executes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package</a:t>
            </a:r>
            <a:r>
              <a:rPr lang="en-US" dirty="0"/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-&gt; builds a executable Jar that can be executed on your JVM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“Magic” is it uses NPM as your development interface, but under the hood, its executing a Java build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385482-1A0C-F94B-A829-EAD6093CA754}"/>
              </a:ext>
            </a:extLst>
          </p:cNvPr>
          <p:cNvSpPr/>
          <p:nvPr/>
        </p:nvSpPr>
        <p:spPr>
          <a:xfrm>
            <a:off x="3943808" y="5972961"/>
            <a:ext cx="4304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reactiverse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/es4x</a:t>
            </a:r>
          </a:p>
        </p:txBody>
      </p:sp>
    </p:spTree>
    <p:extLst>
      <p:ext uri="{BB962C8B-B14F-4D97-AF65-F5344CB8AC3E}">
        <p14:creationId xmlns:p14="http://schemas.microsoft.com/office/powerpoint/2010/main" val="119236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2C6E7-2F1B-9040-97DE-F5C95A90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334110"/>
            <a:ext cx="5740400" cy="1600200"/>
          </a:xfrm>
        </p:spPr>
        <p:txBody>
          <a:bodyPr anchor="t"/>
          <a:lstStyle/>
          <a:p>
            <a:r>
              <a:rPr lang="en-US" dirty="0"/>
              <a:t>Lets put it all together:</a:t>
            </a:r>
            <a:br>
              <a:rPr lang="en-US" dirty="0"/>
            </a:br>
            <a:r>
              <a:rPr lang="en-US" dirty="0"/>
              <a:t>Java BPMs and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A631AC-2CAE-E643-828B-4422382E4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86"/>
          <a:stretch/>
        </p:blipFill>
        <p:spPr>
          <a:xfrm>
            <a:off x="6841065" y="426979"/>
            <a:ext cx="4531255" cy="347186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0B5E18-7414-9846-9115-82248678F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067" y="1473200"/>
            <a:ext cx="5571065" cy="4395788"/>
          </a:xfrm>
        </p:spPr>
        <p:txBody>
          <a:bodyPr>
            <a:normAutofit/>
          </a:bodyPr>
          <a:lstStyle/>
          <a:p>
            <a:r>
              <a:rPr lang="en-US" sz="2400" b="1" dirty="0"/>
              <a:t>Process Automation</a:t>
            </a:r>
            <a:r>
              <a:rPr lang="en-US" sz="2400" dirty="0"/>
              <a:t>: Java dominated, not really any OSS non-Java contenders</a:t>
            </a:r>
          </a:p>
          <a:p>
            <a:r>
              <a:rPr lang="en-US" sz="2400" dirty="0"/>
              <a:t>More and more used for Microservices Orchestration: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E76CE-60E4-E841-A17C-33BEB1982724}"/>
              </a:ext>
            </a:extLst>
          </p:cNvPr>
          <p:cNvSpPr txBox="1"/>
          <p:nvPr/>
        </p:nvSpPr>
        <p:spPr>
          <a:xfrm>
            <a:off x="7497854" y="3967898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Hmmmm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not sure this is for me…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74F3F-17CB-D342-A7CA-4D5870CC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3284721"/>
            <a:ext cx="5977467" cy="3176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A0643F-47AC-7A46-BE66-3AFBDDA0ED6E}"/>
              </a:ext>
            </a:extLst>
          </p:cNvPr>
          <p:cNvSpPr txBox="1"/>
          <p:nvPr/>
        </p:nvSpPr>
        <p:spPr>
          <a:xfrm>
            <a:off x="6471244" y="4537844"/>
            <a:ext cx="527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Me: I don’t want to write JARs and “Java” for stuff… My technical business staff need to be able to write scripts!!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 don’t want to write all of the spaghetti stupid business logic for every customer/client… </a:t>
            </a:r>
          </a:p>
        </p:txBody>
      </p:sp>
    </p:spTree>
    <p:extLst>
      <p:ext uri="{BB962C8B-B14F-4D97-AF65-F5344CB8AC3E}">
        <p14:creationId xmlns:p14="http://schemas.microsoft.com/office/powerpoint/2010/main" val="178614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56BE0-0303-B74D-ACBD-B063BC76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135" y="493712"/>
            <a:ext cx="7625080" cy="987425"/>
          </a:xfrm>
        </p:spPr>
        <p:txBody>
          <a:bodyPr anchor="t"/>
          <a:lstStyle/>
          <a:p>
            <a:pPr algn="ctr"/>
            <a:r>
              <a:rPr lang="en-US" dirty="0"/>
              <a:t>Use Case Examples!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F42E07-F3DD-B840-AE60-2AF471A88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5135" y="1481137"/>
            <a:ext cx="6721857" cy="50689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 Encryption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API Form Validations Scripting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Unit Testing / Writing Tests as Script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Incident Handlers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Extend the </a:t>
            </a:r>
            <a:r>
              <a:rPr lang="en-US" sz="2000" dirty="0" err="1"/>
              <a:t>Camunda</a:t>
            </a:r>
            <a:r>
              <a:rPr lang="en-US" sz="2000" dirty="0"/>
              <a:t> API with </a:t>
            </a:r>
            <a:r>
              <a:rPr lang="en-US" sz="2000" dirty="0" err="1"/>
              <a:t>Vertx</a:t>
            </a:r>
            <a:r>
              <a:rPr lang="en-US" sz="2000" dirty="0"/>
              <a:t>: </a:t>
            </a:r>
            <a:r>
              <a:rPr lang="en-US" sz="2000" dirty="0" err="1"/>
              <a:t>Camunda</a:t>
            </a:r>
            <a:r>
              <a:rPr lang="en-US" sz="2000" dirty="0"/>
              <a:t> Plugin and </a:t>
            </a:r>
            <a:r>
              <a:rPr lang="en-US" sz="2000" dirty="0" err="1"/>
              <a:t>SpringBoot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BPMN Documentation Generator: </a:t>
            </a:r>
            <a:r>
              <a:rPr lang="en-US" sz="2000" dirty="0" err="1"/>
              <a:t>Camunda</a:t>
            </a:r>
            <a:r>
              <a:rPr lang="en-US" sz="2000" dirty="0"/>
              <a:t> BPMN Model Library, </a:t>
            </a:r>
            <a:r>
              <a:rPr lang="en-US" sz="2000" dirty="0" err="1"/>
              <a:t>Freemarker</a:t>
            </a:r>
            <a:r>
              <a:rPr lang="en-US" sz="2000" dirty="0"/>
              <a:t> and </a:t>
            </a:r>
            <a:r>
              <a:rPr lang="en-US" sz="2000" dirty="0" err="1"/>
              <a:t>Vertx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491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C221E-F3AF-D347-A5B4-87B4A787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F57EC-792B-0743-990B-C3626EB43FAB}"/>
              </a:ext>
            </a:extLst>
          </p:cNvPr>
          <p:cNvSpPr/>
          <p:nvPr/>
        </p:nvSpPr>
        <p:spPr>
          <a:xfrm>
            <a:off x="2399606" y="1690688"/>
            <a:ext cx="7027025" cy="1200329"/>
          </a:xfrm>
          <a:prstGeom prst="rect">
            <a:avLst/>
          </a:prstGeom>
          <a:solidFill>
            <a:srgbClr val="F7F8FA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6F42C1"/>
                </a:solidFill>
                <a:latin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032F62"/>
                </a:solidFill>
                <a:latin typeface="Consolas" panose="020B0609020204030204" pitchFamily="49" charset="0"/>
              </a:rPr>
              <a:t>classpath:rsaEncrypt.js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</a:rPr>
              <a:t>'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 err="1">
                <a:solidFill>
                  <a:srgbClr val="D73A49"/>
                </a:solidFill>
                <a:latin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4292E"/>
                </a:solidFill>
                <a:latin typeface="Consolas" panose="020B0609020204030204" pitchFamily="49" charset="0"/>
              </a:rPr>
              <a:t>messageToSeal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</a:rPr>
              <a:t>'This message is to be hidden'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 err="1">
                <a:solidFill>
                  <a:srgbClr val="D73A49"/>
                </a:solidFill>
                <a:latin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4292E"/>
                </a:solidFill>
                <a:latin typeface="Consolas" panose="020B0609020204030204" pitchFamily="49" charset="0"/>
              </a:rPr>
              <a:t>sealedObject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D73A49"/>
                </a:solidFill>
                <a:latin typeface="Consolas" panose="020B0609020204030204" pitchFamily="49" charset="0"/>
              </a:rPr>
              <a:t>=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6F42C1"/>
                </a:solidFill>
                <a:latin typeface="Consolas" panose="020B0609020204030204" pitchFamily="49" charset="0"/>
              </a:rPr>
              <a:t>rsaSeal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24292E"/>
                </a:solidFill>
                <a:latin typeface="Consolas" panose="020B0609020204030204" pitchFamily="49" charset="0"/>
              </a:rPr>
              <a:t>messageToSeal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PUBLIC_KEY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 err="1">
                <a:solidFill>
                  <a:srgbClr val="24292E"/>
                </a:solidFill>
                <a:latin typeface="Consolas" panose="020B0609020204030204" pitchFamily="49" charset="0"/>
              </a:rPr>
              <a:t>execution.</a:t>
            </a:r>
            <a:r>
              <a:rPr lang="en-CA" dirty="0" err="1">
                <a:solidFill>
                  <a:srgbClr val="6F42C1"/>
                </a:solidFill>
                <a:latin typeface="Consolas" panose="020B0609020204030204" pitchFamily="49" charset="0"/>
              </a:rPr>
              <a:t>setVariable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032F62"/>
                </a:solidFill>
                <a:latin typeface="Consolas" panose="020B0609020204030204" pitchFamily="49" charset="0"/>
              </a:rPr>
              <a:t>sealed_object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</a:rPr>
              <a:t>'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24292E"/>
                </a:solidFill>
                <a:latin typeface="Consolas" panose="020B0609020204030204" pitchFamily="49" charset="0"/>
              </a:rPr>
              <a:t>sealedObject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B045BC-A2E0-8646-9EAD-8A3339AE5039}"/>
              </a:ext>
            </a:extLst>
          </p:cNvPr>
          <p:cNvSpPr/>
          <p:nvPr/>
        </p:nvSpPr>
        <p:spPr>
          <a:xfrm>
            <a:off x="2399606" y="4216580"/>
            <a:ext cx="7714210" cy="1200329"/>
          </a:xfrm>
          <a:prstGeom prst="rect">
            <a:avLst/>
          </a:prstGeom>
          <a:solidFill>
            <a:srgbClr val="F7F8FA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28B4"/>
                </a:solidFill>
                <a:latin typeface="Consolas" panose="020B0609020204030204" pitchFamily="49" charset="0"/>
              </a:rPr>
              <a:t>load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6214F"/>
                </a:solidFill>
                <a:latin typeface="Consolas" panose="020B0609020204030204" pitchFamily="49" charset="0"/>
              </a:rPr>
              <a:t>classpath:rsaEncrypt.js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CB2339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sealedObject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B233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execution.</a:t>
            </a:r>
            <a:r>
              <a:rPr lang="en-US" dirty="0" err="1">
                <a:solidFill>
                  <a:srgbClr val="5B28B4"/>
                </a:solidFill>
                <a:latin typeface="Consolas" panose="020B0609020204030204" pitchFamily="49" charset="0"/>
              </a:rPr>
              <a:t>getVariable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6214F"/>
                </a:solidFill>
                <a:latin typeface="Consolas" panose="020B0609020204030204" pitchFamily="49" charset="0"/>
              </a:rPr>
              <a:t>sealed_object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CB2339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unsealedObject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B233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5B28B4"/>
                </a:solidFill>
                <a:latin typeface="Consolas" panose="020B0609020204030204" pitchFamily="49" charset="0"/>
              </a:rPr>
              <a:t>rsaUnseal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sealedObject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744B8"/>
                </a:solidFill>
                <a:latin typeface="Consolas" panose="020B0609020204030204" pitchFamily="49" charset="0"/>
              </a:rPr>
              <a:t>PRIVATE_KEY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execution.</a:t>
            </a:r>
            <a:r>
              <a:rPr lang="en-US" dirty="0" err="1">
                <a:solidFill>
                  <a:srgbClr val="5B28B4"/>
                </a:solidFill>
                <a:latin typeface="Consolas" panose="020B0609020204030204" pitchFamily="49" charset="0"/>
              </a:rPr>
              <a:t>setVariable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6214F"/>
                </a:solidFill>
                <a:latin typeface="Consolas" panose="020B0609020204030204" pitchFamily="49" charset="0"/>
              </a:rPr>
              <a:t>unsealed_object</a:t>
            </a:r>
            <a:r>
              <a:rPr lang="en-US" dirty="0">
                <a:solidFill>
                  <a:srgbClr val="06214F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1B1F22"/>
                </a:solidFill>
                <a:latin typeface="Consolas" panose="020B0609020204030204" pitchFamily="49" charset="0"/>
              </a:rPr>
              <a:t>unsealedObject</a:t>
            </a:r>
            <a:r>
              <a:rPr lang="en-US" dirty="0">
                <a:solidFill>
                  <a:srgbClr val="1B1F22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E3957-0881-004A-A85B-2C8D73BAC594}"/>
              </a:ext>
            </a:extLst>
          </p:cNvPr>
          <p:cNvSpPr txBox="1"/>
          <p:nvPr/>
        </p:nvSpPr>
        <p:spPr>
          <a:xfrm>
            <a:off x="1665634" y="5965485"/>
            <a:ext cx="849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and Private keys locations are set in the ENV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but of course there are other JS functions in “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rsaEncrypt.js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 to set your own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3A25E-3C1A-9645-AA8C-40F2996B2FE3}"/>
              </a:ext>
            </a:extLst>
          </p:cNvPr>
          <p:cNvSpPr txBox="1"/>
          <p:nvPr/>
        </p:nvSpPr>
        <p:spPr>
          <a:xfrm>
            <a:off x="472436" y="2106186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Encrypt / Seal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26BDA-5548-6D4F-91BE-AAA3E8DE648E}"/>
              </a:ext>
            </a:extLst>
          </p:cNvPr>
          <p:cNvSpPr txBox="1"/>
          <p:nvPr/>
        </p:nvSpPr>
        <p:spPr>
          <a:xfrm>
            <a:off x="333777" y="463207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Decrypt / Unseal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C75EF-2FAA-8B48-8469-C574D021955E}"/>
              </a:ext>
            </a:extLst>
          </p:cNvPr>
          <p:cNvSpPr txBox="1"/>
          <p:nvPr/>
        </p:nvSpPr>
        <p:spPr>
          <a:xfrm>
            <a:off x="2966874" y="3070261"/>
            <a:ext cx="625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rsaEncrypt.js</a:t>
            </a:r>
            <a:r>
              <a:rPr lang="en-US" dirty="0"/>
              <a:t> is a set of functions that call Java encryption classes</a:t>
            </a:r>
          </a:p>
        </p:txBody>
      </p:sp>
    </p:spTree>
    <p:extLst>
      <p:ext uri="{BB962C8B-B14F-4D97-AF65-F5344CB8AC3E}">
        <p14:creationId xmlns:p14="http://schemas.microsoft.com/office/powerpoint/2010/main" val="375273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3898-9ED9-DF46-A584-0DE401B4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Form Validations Scripting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CC0AE9-CE5B-C447-81E6-1EF62A81B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Camunda</a:t>
            </a:r>
            <a:r>
              <a:rPr lang="en-US" dirty="0"/>
              <a:t> BPM</a:t>
            </a:r>
          </a:p>
          <a:p>
            <a:r>
              <a:rPr lang="en-US" dirty="0"/>
              <a:t>Variables that cannot be modified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7DD76-BB55-744C-87CD-817C6377E888}"/>
              </a:ext>
            </a:extLst>
          </p:cNvPr>
          <p:cNvSpPr/>
          <p:nvPr/>
        </p:nvSpPr>
        <p:spPr>
          <a:xfrm>
            <a:off x="3197628" y="2728160"/>
            <a:ext cx="6096000" cy="4555093"/>
          </a:xfrm>
          <a:prstGeom prst="rect">
            <a:avLst/>
          </a:prstGeom>
          <a:solidFill>
            <a:srgbClr val="F7F8FA"/>
          </a:solidFill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"variables"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"age"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"type"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"Integer"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},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"priority"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"value"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"type"</a:t>
            </a: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"Integer"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b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6583B-B02D-AF47-9F11-7C76AC7B3ABB}"/>
              </a:ext>
            </a:extLst>
          </p:cNvPr>
          <p:cNvSpPr txBox="1"/>
          <p:nvPr/>
        </p:nvSpPr>
        <p:spPr>
          <a:xfrm>
            <a:off x="645326" y="4132612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 JSON Payload -&gt;</a:t>
            </a:r>
          </a:p>
        </p:txBody>
      </p:sp>
    </p:spTree>
    <p:extLst>
      <p:ext uri="{BB962C8B-B14F-4D97-AF65-F5344CB8AC3E}">
        <p14:creationId xmlns:p14="http://schemas.microsoft.com/office/powerpoint/2010/main" val="354406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390F-74FE-4543-B411-2E931011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457200"/>
            <a:ext cx="4861931" cy="102591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Underrated: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8BE4E9-6B43-0246-99A5-4ABB574B9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198" b="5644"/>
          <a:stretch/>
        </p:blipFill>
        <p:spPr>
          <a:xfrm>
            <a:off x="5333428" y="1082601"/>
            <a:ext cx="6647015" cy="46927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1473-52EF-1B44-A9E0-D3BA3EAD4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420" y="2057400"/>
            <a:ext cx="4861931" cy="3811588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Engine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JS to your Java apps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JS and Java…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Polyglot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Vert.x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Es4x and Node/NPM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Automation/BPM and JS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Enterprises, Government, and all those difficult </a:t>
            </a:r>
            <a:r>
              <a:rPr lang="en-US" sz="2400" dirty="0"/>
              <a:t>app environments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80358-A31F-C546-82C9-3D9271CD5A9D}"/>
              </a:ext>
            </a:extLst>
          </p:cNvPr>
          <p:cNvSpPr txBox="1"/>
          <p:nvPr/>
        </p:nvSpPr>
        <p:spPr>
          <a:xfrm>
            <a:off x="6733203" y="5775399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Wrong?: Execute </a:t>
            </a:r>
            <a:r>
              <a:rPr lang="en-US" dirty="0" err="1"/>
              <a:t>Javascript</a:t>
            </a:r>
            <a:r>
              <a:rPr lang="en-US" dirty="0"/>
              <a:t> on the JVM</a:t>
            </a:r>
          </a:p>
        </p:txBody>
      </p:sp>
    </p:spTree>
    <p:extLst>
      <p:ext uri="{BB962C8B-B14F-4D97-AF65-F5344CB8AC3E}">
        <p14:creationId xmlns:p14="http://schemas.microsoft.com/office/powerpoint/2010/main" val="190759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6AE2-A8C4-8949-ACC5-A13DE4D0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00FD0-F3BA-064B-83A4-18C4C9B5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75" y="365125"/>
            <a:ext cx="9780650" cy="64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394B1-E104-BA4B-AAE7-D81E08E75037}"/>
              </a:ext>
            </a:extLst>
          </p:cNvPr>
          <p:cNvSpPr/>
          <p:nvPr/>
        </p:nvSpPr>
        <p:spPr>
          <a:xfrm>
            <a:off x="221673" y="356260"/>
            <a:ext cx="11784280" cy="1722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classpath:validationResult.js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classpath:validate.min.js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type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org.camunda.bpm.engine.impl.util.json.JSONObject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age: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presence: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numericality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onlyInteger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greaterThan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18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lessThanOrEqualTo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125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fields that are not allowed to be changed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could also be loaded from another location (like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yaml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or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file)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[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"risk"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"owner"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master_field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current_state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"flagged"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"priority"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]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Check if the submission has any of the banned fields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Loop through list of banned fields (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loop)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each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contains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a banned field was found then return true: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there is a banned field: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'Submission contains a banned field: 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then continue: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Run Validations against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undefined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BC825-5189-AD44-BF6D-C64BA55B715F}"/>
              </a:ext>
            </a:extLst>
          </p:cNvPr>
          <p:cNvSpPr txBox="1"/>
          <p:nvPr/>
        </p:nvSpPr>
        <p:spPr>
          <a:xfrm>
            <a:off x="6881212" y="2576637"/>
            <a:ext cx="372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 JS with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Validate.js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1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394B1-E104-BA4B-AAE7-D81E08E75037}"/>
              </a:ext>
            </a:extLst>
          </p:cNvPr>
          <p:cNvSpPr/>
          <p:nvPr/>
        </p:nvSpPr>
        <p:spPr>
          <a:xfrm>
            <a:off x="221673" y="-4182489"/>
            <a:ext cx="11784280" cy="1722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classpath:validationResult.js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classpath:validate.min.js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type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org.camunda.bpm.engine.impl.util.json.JSONObject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age: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presence: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numericality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onlyInteger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greaterThan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18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lessThanOrEqualTo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125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fields that are not allowed to be changed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could also be loaded from another location (like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yaml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or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file)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[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"risk"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"owner"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master_field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current_state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"flagged"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"priority"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]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Check if the submission has any of the banned fields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Loop through list of banned fields (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loop)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each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contains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a banned field was found then return true: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there is a banned field: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'Submission contains a banned field: 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then continue: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Run Validations against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undefined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382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394B1-E104-BA4B-AAE7-D81E08E75037}"/>
              </a:ext>
            </a:extLst>
          </p:cNvPr>
          <p:cNvSpPr/>
          <p:nvPr/>
        </p:nvSpPr>
        <p:spPr>
          <a:xfrm>
            <a:off x="221673" y="-10101150"/>
            <a:ext cx="11784280" cy="1722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classpath:validationResult.js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classpath:validate.min.js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type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org.camunda.bpm.engine.impl.util.json.JSONObject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age: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presence: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numericality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onlyInteger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greaterThan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18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lessThanOrEqualTo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125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constraints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fields that are not allowed to be changed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could also be loaded from another location (like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yaml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or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file)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[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"risk"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"owner"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master_field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current_state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"flagged"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"priority"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]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Check if the submission has any of the banned fields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Loop through list of banned fields (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loop)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each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contains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a banned field was found then return true: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hasBannedField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there is a banned field: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checkForBannedFields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())){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'Submission contains a banned field: 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bannedFields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were found: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If no banned fields then continue: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Run Validations against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Validate.js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jsonSubmission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getConstraints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undefined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"VALIDATE.JS"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JSON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stringify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98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BA19B-604B-4F4F-B8FD-8D301FC9C56E}"/>
              </a:ext>
            </a:extLst>
          </p:cNvPr>
          <p:cNvSpPr/>
          <p:nvPr/>
        </p:nvSpPr>
        <p:spPr>
          <a:xfrm>
            <a:off x="382385" y="936010"/>
            <a:ext cx="11554691" cy="47551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validationResult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validationError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!=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asJSONCompatible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"result"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asJSONCompatible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"result"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validation_error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"detail"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validationError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"message"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validationError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D7AC2-C978-2943-B355-9208285F998F}"/>
              </a:ext>
            </a:extLst>
          </p:cNvPr>
          <p:cNvSpPr txBox="1"/>
          <p:nvPr/>
        </p:nvSpPr>
        <p:spPr>
          <a:xfrm>
            <a:off x="216132" y="182881"/>
            <a:ext cx="3644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Validation Result helper</a:t>
            </a:r>
          </a:p>
        </p:txBody>
      </p:sp>
    </p:spTree>
    <p:extLst>
      <p:ext uri="{BB962C8B-B14F-4D97-AF65-F5344CB8AC3E}">
        <p14:creationId xmlns:p14="http://schemas.microsoft.com/office/powerpoint/2010/main" val="385797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F6AD-8E4D-CA43-992A-68D92A6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/ Writing Tests as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6890-1C38-6443-8774-5AA1BAF4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Spock Unit Testing (Groovy based)</a:t>
            </a:r>
          </a:p>
          <a:p>
            <a:r>
              <a:rPr lang="en-US" dirty="0" err="1"/>
              <a:t>Eval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Call specific functions from the </a:t>
            </a:r>
            <a:r>
              <a:rPr lang="en-US" dirty="0" err="1"/>
              <a:t>Eval</a:t>
            </a:r>
            <a:endParaRPr lang="en-US" dirty="0"/>
          </a:p>
          <a:p>
            <a:r>
              <a:rPr lang="en-US" dirty="0"/>
              <a:t>Mock the Java classes</a:t>
            </a:r>
          </a:p>
          <a:p>
            <a:r>
              <a:rPr lang="en-US" dirty="0"/>
              <a:t>Use a more business friendly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22AB3-1797-9348-8066-4C9DE6477F29}"/>
              </a:ext>
            </a:extLst>
          </p:cNvPr>
          <p:cNvSpPr/>
          <p:nvPr/>
        </p:nvSpPr>
        <p:spPr>
          <a:xfrm>
            <a:off x="6132328" y="6652418"/>
            <a:ext cx="60596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Image: https://</a:t>
            </a:r>
            <a:r>
              <a:rPr lang="en-US" sz="105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tech.smartling.com</a:t>
            </a:r>
            <a:r>
              <a:rPr lang="en-US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/the-spock-epic-part-3-the-undiscovered-groovy-4b744815aa21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EE91A-BA12-D347-9733-99A39133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9" t="-189" r="29052" b="189"/>
          <a:stretch/>
        </p:blipFill>
        <p:spPr>
          <a:xfrm>
            <a:off x="8812186" y="1485106"/>
            <a:ext cx="322831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0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D13C13-2862-0A46-B7DF-0F6397F5895C}"/>
              </a:ext>
            </a:extLst>
          </p:cNvPr>
          <p:cNvSpPr/>
          <p:nvPr/>
        </p:nvSpPr>
        <p:spPr>
          <a:xfrm>
            <a:off x="368531" y="446156"/>
            <a:ext cx="11454938" cy="109106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@Shared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ScriptEngine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ScriptEngineManager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getEngineByName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nashorn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sz="1600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Nashorn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setup:_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'Setup Mocks and binding'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execution = </a:t>
            </a:r>
            <a:r>
              <a:rPr lang="en-CA" sz="1600" dirty="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DelegateExecution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execution.getVariable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'number'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&gt;&gt;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engine.put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'execution'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execution)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when:_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'Execute Script'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Gets the specific .</a:t>
            </a:r>
            <a:r>
              <a:rPr lang="en-CA" sz="1600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script as text/string.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source = </a:t>
            </a:r>
            <a:r>
              <a:rPr lang="en-CA" sz="1600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.class.getResource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/end-to-end/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engine.eval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(source);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then:_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'Gateway Decision matches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expection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assertThat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'The script retuned the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exepected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"Script Response: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DataTable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Expected Response: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where: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5E6F1-D2BA-4C40-9CF3-D58648736C40}"/>
              </a:ext>
            </a:extLst>
          </p:cNvPr>
          <p:cNvSpPr txBox="1"/>
          <p:nvPr/>
        </p:nvSpPr>
        <p:spPr>
          <a:xfrm>
            <a:off x="3028540" y="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Spock Unit Testing of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JS</a:t>
            </a:r>
          </a:p>
        </p:txBody>
      </p:sp>
    </p:spTree>
    <p:extLst>
      <p:ext uri="{BB962C8B-B14F-4D97-AF65-F5344CB8AC3E}">
        <p14:creationId xmlns:p14="http://schemas.microsoft.com/office/powerpoint/2010/main" val="63556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D13C13-2862-0A46-B7DF-0F6397F5895C}"/>
              </a:ext>
            </a:extLst>
          </p:cNvPr>
          <p:cNvSpPr/>
          <p:nvPr/>
        </p:nvSpPr>
        <p:spPr>
          <a:xfrm>
            <a:off x="368531" y="-4052679"/>
            <a:ext cx="11454938" cy="109106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@Shared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ScriptEngine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ScriptEngineManager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getEngineByName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nashorn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sz="1600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Nashorn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setup:_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'Setup Mocks and binding'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execution = </a:t>
            </a:r>
            <a:r>
              <a:rPr lang="en-CA" sz="1600" dirty="0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 err="1">
                <a:solidFill>
                  <a:srgbClr val="4EC9B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DelegateExecution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execution.getVariable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'number'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&gt;&gt;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engine.put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'execution'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execution)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when:_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'Execute Script'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Gets the specific .</a:t>
            </a:r>
            <a:r>
              <a:rPr lang="en-CA" sz="1600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CA" sz="1600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script as text/string.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source = </a:t>
            </a:r>
            <a:r>
              <a:rPr lang="en-CA" sz="1600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.class.getResource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/end-to-end/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gateway_decision.js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engine.eval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(source);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then:_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'Gateway Decision matches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expection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assertThat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'The script retuned the 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exepected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result'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"Script Response: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evalResult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A" sz="1600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sz="1600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DataTable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Expected Response: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${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CA" sz="1600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where: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number_dataTable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gatewayDecision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		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		 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		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		 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829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C414-04EF-4441-8E2B-CBBA47F2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0515600" cy="704550"/>
          </a:xfrm>
        </p:spPr>
        <p:txBody>
          <a:bodyPr/>
          <a:lstStyle/>
          <a:p>
            <a:r>
              <a:rPr lang="en-US" dirty="0"/>
              <a:t>Incident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B1DB-EB84-9F48-BAFE-823A80454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9676"/>
            <a:ext cx="11938958" cy="5398476"/>
          </a:xfrm>
        </p:spPr>
        <p:txBody>
          <a:bodyPr>
            <a:noAutofit/>
          </a:bodyPr>
          <a:lstStyle/>
          <a:p>
            <a:r>
              <a:rPr lang="en-US" sz="2400" dirty="0"/>
              <a:t>Something goes wrong: a “Incident is created”</a:t>
            </a:r>
          </a:p>
          <a:p>
            <a:r>
              <a:rPr lang="en-US" sz="2400" dirty="0"/>
              <a:t>“Every time in all processes, if something goes wrong, I want to Do XYZ”</a:t>
            </a:r>
          </a:p>
          <a:p>
            <a:r>
              <a:rPr lang="en-US" sz="2400" dirty="0"/>
              <a:t>“notify by email when XYZ occurs/incident occurs”</a:t>
            </a:r>
          </a:p>
          <a:p>
            <a:endParaRPr lang="en-US" sz="1600" dirty="0"/>
          </a:p>
          <a:p>
            <a:r>
              <a:rPr lang="en-US" sz="2400" dirty="0"/>
              <a:t>Multiple functions are possible:</a:t>
            </a:r>
          </a:p>
          <a:p>
            <a:pPr lvl="1"/>
            <a:r>
              <a:rPr lang="en-US" dirty="0"/>
              <a:t>Handle Incident</a:t>
            </a:r>
          </a:p>
          <a:p>
            <a:pPr lvl="1"/>
            <a:r>
              <a:rPr lang="en-US" dirty="0"/>
              <a:t>Resolve Incident</a:t>
            </a:r>
          </a:p>
          <a:p>
            <a:pPr lvl="1"/>
            <a:r>
              <a:rPr lang="en-US" dirty="0"/>
              <a:t>Delete Incident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Additional data about the incident </a:t>
            </a:r>
          </a:p>
          <a:p>
            <a:pPr marL="0" indent="0">
              <a:buNone/>
            </a:pPr>
            <a:r>
              <a:rPr lang="en-US" sz="2400" dirty="0"/>
              <a:t>is valuable during incident </a:t>
            </a:r>
          </a:p>
          <a:p>
            <a:pPr marL="0" indent="0">
              <a:buNone/>
            </a:pPr>
            <a:r>
              <a:rPr lang="en-US" sz="2400" dirty="0"/>
              <a:t>scripting: Use Bindings!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400B9-D5B3-874D-A38D-66814F55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04" y="2738887"/>
            <a:ext cx="7292196" cy="3242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D369AF-7611-9549-A2DD-7AD3C1C47606}"/>
              </a:ext>
            </a:extLst>
          </p:cNvPr>
          <p:cNvSpPr/>
          <p:nvPr/>
        </p:nvSpPr>
        <p:spPr>
          <a:xfrm>
            <a:off x="10124703" y="6596595"/>
            <a:ext cx="2067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Image: https://</a:t>
            </a:r>
            <a:r>
              <a:rPr lang="en-US" sz="1200" dirty="0" err="1"/>
              <a:t>xkcd.com</a:t>
            </a:r>
            <a:r>
              <a:rPr lang="en-US" sz="1200" dirty="0"/>
              <a:t>/838/</a:t>
            </a:r>
          </a:p>
        </p:txBody>
      </p:sp>
    </p:spTree>
    <p:extLst>
      <p:ext uri="{BB962C8B-B14F-4D97-AF65-F5344CB8AC3E}">
        <p14:creationId xmlns:p14="http://schemas.microsoft.com/office/powerpoint/2010/main" val="150945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9E00E-74A6-7146-B9DC-DB4693144B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0556" y="504956"/>
            <a:ext cx="9630888" cy="5848088"/>
          </a:xfrm>
        </p:spPr>
      </p:pic>
    </p:spTree>
    <p:extLst>
      <p:ext uri="{BB962C8B-B14F-4D97-AF65-F5344CB8AC3E}">
        <p14:creationId xmlns:p14="http://schemas.microsoft.com/office/powerpoint/2010/main" val="316191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6AD936-4DAF-D140-9DF1-90261414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285775"/>
            <a:ext cx="5914292" cy="540705"/>
          </a:xfrm>
        </p:spPr>
        <p:txBody>
          <a:bodyPr anchor="t"/>
          <a:lstStyle/>
          <a:p>
            <a:r>
              <a:rPr lang="en-US" dirty="0" err="1"/>
              <a:t>Nashorn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Engine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A9E090-76AD-CA43-8F93-AF1E6124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9800" y="433032"/>
            <a:ext cx="6172200" cy="23005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E2FC4E-C5AA-DB4A-B63E-E85399CB8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9632" y="808891"/>
            <a:ext cx="5750168" cy="5861539"/>
          </a:xfrm>
        </p:spPr>
        <p:txBody>
          <a:bodyPr>
            <a:noAutofit/>
          </a:bodyPr>
          <a:lstStyle/>
          <a:p>
            <a:r>
              <a:rPr lang="en-US" sz="1800" dirty="0" err="1"/>
              <a:t>Nashorn</a:t>
            </a:r>
            <a:r>
              <a:rPr lang="en-US" sz="1800" dirty="0"/>
              <a:t> introduced in Java 8 to replace Rhino engine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400" i="1" dirty="0"/>
              <a:t>(</a:t>
            </a:r>
            <a:r>
              <a:rPr lang="en-US" sz="1400" i="1" dirty="0" err="1"/>
              <a:t>Nashorn</a:t>
            </a:r>
            <a:r>
              <a:rPr lang="en-US" sz="1400" i="1" dirty="0"/>
              <a:t> in German means Rhino)</a:t>
            </a:r>
            <a:endParaRPr lang="en-US" sz="1800" i="1" dirty="0"/>
          </a:p>
          <a:p>
            <a:r>
              <a:rPr lang="en-US" sz="1800" dirty="0"/>
              <a:t>Use as a command line scripting interface or </a:t>
            </a:r>
            <a:r>
              <a:rPr lang="en-US" sz="1800" b="1" dirty="0"/>
              <a:t>embed it</a:t>
            </a:r>
            <a:endParaRPr lang="en-US" sz="2400" dirty="0"/>
          </a:p>
          <a:p>
            <a:endParaRPr lang="en-US" sz="1100" dirty="0"/>
          </a:p>
          <a:p>
            <a:r>
              <a:rPr lang="en-US" sz="2400" dirty="0"/>
              <a:t>My point:</a:t>
            </a:r>
          </a:p>
          <a:p>
            <a:r>
              <a:rPr lang="en-US" sz="2400" b="1" dirty="0"/>
              <a:t>not</a:t>
            </a:r>
            <a:r>
              <a:rPr lang="en-US" sz="2400" dirty="0"/>
              <a:t> to replace V8 / node.  </a:t>
            </a:r>
          </a:p>
          <a:p>
            <a:r>
              <a:rPr lang="en-US" sz="2400" b="1" dirty="0"/>
              <a:t>leverage</a:t>
            </a:r>
            <a:r>
              <a:rPr lang="en-US" sz="2400" dirty="0"/>
              <a:t> the JVM capabilities if and when required, </a:t>
            </a:r>
            <a:r>
              <a:rPr lang="en-US" sz="2400" b="1" dirty="0"/>
              <a:t>and</a:t>
            </a:r>
            <a:r>
              <a:rPr lang="en-US" sz="2400" dirty="0"/>
              <a:t> still get to use scripting</a:t>
            </a:r>
          </a:p>
          <a:p>
            <a:endParaRPr lang="en-US" sz="1050" dirty="0"/>
          </a:p>
          <a:p>
            <a:r>
              <a:rPr lang="en-US" sz="1800" dirty="0"/>
              <a:t>Netflix </a:t>
            </a:r>
            <a:r>
              <a:rPr lang="en-US" sz="1800" dirty="0" err="1"/>
              <a:t>Nashorn</a:t>
            </a:r>
            <a:r>
              <a:rPr lang="en-US" sz="1800" dirty="0"/>
              <a:t> use case from 2015:</a:t>
            </a:r>
          </a:p>
          <a:p>
            <a:r>
              <a:rPr lang="en-US" sz="1200" i="1" dirty="0"/>
              <a:t>Dynamic Report Editing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www.infoq.com</a:t>
            </a:r>
            <a:r>
              <a:rPr lang="en-US" sz="1200" dirty="0"/>
              <a:t>/news/2015/01/</a:t>
            </a:r>
            <a:r>
              <a:rPr lang="en-US" sz="1200" dirty="0" err="1"/>
              <a:t>nashorn</a:t>
            </a:r>
            <a:r>
              <a:rPr lang="en-US" sz="1200" dirty="0"/>
              <a:t>-at-</a:t>
            </a:r>
            <a:r>
              <a:rPr lang="en-US" sz="1200" dirty="0" err="1"/>
              <a:t>netflix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843D5-6AA0-3145-BF0B-86637666FF40}"/>
              </a:ext>
            </a:extLst>
          </p:cNvPr>
          <p:cNvSpPr txBox="1"/>
          <p:nvPr/>
        </p:nvSpPr>
        <p:spPr>
          <a:xfrm>
            <a:off x="10644554" y="80889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39271-7020-9545-AC4A-9A899BEF99CE}"/>
              </a:ext>
            </a:extLst>
          </p:cNvPr>
          <p:cNvSpPr txBox="1"/>
          <p:nvPr/>
        </p:nvSpPr>
        <p:spPr>
          <a:xfrm>
            <a:off x="7559086" y="2684276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-&gt; bytecode -&gt; JVM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46A37F-0562-734C-B468-13A01747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017" y="1116669"/>
            <a:ext cx="2133274" cy="1038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25A90-4611-BD40-9F90-FE86463D3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01" y="3737245"/>
            <a:ext cx="406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091BF-889C-A949-B1E6-477D04702C57}"/>
              </a:ext>
            </a:extLst>
          </p:cNvPr>
          <p:cNvSpPr txBox="1"/>
          <p:nvPr/>
        </p:nvSpPr>
        <p:spPr>
          <a:xfrm>
            <a:off x="7726629" y="3367913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Yes.. It’s not “as fast as V8”!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D6176-5A5B-D74E-AB50-366E8DBE7204}"/>
              </a:ext>
            </a:extLst>
          </p:cNvPr>
          <p:cNvSpPr txBox="1"/>
          <p:nvPr/>
        </p:nvSpPr>
        <p:spPr>
          <a:xfrm>
            <a:off x="6106421" y="6295892"/>
            <a:ext cx="573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out the following for more benchmarks: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lemnik.wordpress.com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/2017/08/07/is-nashorn-jvm-faster-than-node-v8/</a:t>
            </a:r>
          </a:p>
        </p:txBody>
      </p:sp>
    </p:spTree>
    <p:extLst>
      <p:ext uri="{BB962C8B-B14F-4D97-AF65-F5344CB8AC3E}">
        <p14:creationId xmlns:p14="http://schemas.microsoft.com/office/powerpoint/2010/main" val="2694369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6BB762-1C00-F341-9DF7-732E7FCEE84F}"/>
              </a:ext>
            </a:extLst>
          </p:cNvPr>
          <p:cNvSpPr/>
          <p:nvPr/>
        </p:nvSpPr>
        <p:spPr>
          <a:xfrm>
            <a:off x="526472" y="406198"/>
            <a:ext cx="11139055" cy="85254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a 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handleIncident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Message: 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getProcessDefinitionId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incidentMessage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executed when the incident was resolved"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executed when the incident was deleted"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incidentContext.getProcessDefinitionId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incidentContext.getActivityId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incidentContext.getExecutionId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incidentContext.getConfiguration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incidentContext.getTenantId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incidentContext.getJobDefinitionId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execution variable is available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incidentMessage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also available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example output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This is a message we wanted to see!!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myProcess-incident1:4:2c726ce0-4b60-11e8-8225-0242ac130002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ENGINE-09027 Exception while resolving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duedate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'dog': Invalid format: "dog"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05B6D-A2F0-694C-AB78-B8E6BDE699FE}"/>
              </a:ext>
            </a:extLst>
          </p:cNvPr>
          <p:cNvSpPr txBox="1"/>
          <p:nvPr/>
        </p:nvSpPr>
        <p:spPr>
          <a:xfrm>
            <a:off x="3516220" y="-55467"/>
            <a:ext cx="387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Invoking a specific function</a:t>
            </a:r>
          </a:p>
        </p:txBody>
      </p:sp>
    </p:spTree>
    <p:extLst>
      <p:ext uri="{BB962C8B-B14F-4D97-AF65-F5344CB8AC3E}">
        <p14:creationId xmlns:p14="http://schemas.microsoft.com/office/powerpoint/2010/main" val="260839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6BB762-1C00-F341-9DF7-732E7FCEE84F}"/>
              </a:ext>
            </a:extLst>
          </p:cNvPr>
          <p:cNvSpPr/>
          <p:nvPr/>
        </p:nvSpPr>
        <p:spPr>
          <a:xfrm>
            <a:off x="526472" y="-2731440"/>
            <a:ext cx="11139055" cy="85254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a </a:t>
            </a:r>
            <a:r>
              <a:rPr lang="en-CA" dirty="0" err="1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handleIncident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Message: 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getProcessDefinitionId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incidentMessage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executed when the incident was resolved"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deleteIncident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"This is executed when the incident was deleted"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incidentContext.getProcessDefinitionId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incidentContext.getActivityId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incidentContext.getExecutionId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incidentContext.getConfiguration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incidentContext.getTenantId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incidentContext.getJobDefinitionId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execution variable is available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incidentMessage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also available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120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example output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This is a message we wanted to see!!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myProcess-incident1:4:2c726ce0-4b60-11e8-8225-0242ac130002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camunda_1  | ENGINE-09027 Exception while resolving </a:t>
            </a:r>
            <a:r>
              <a:rPr lang="en-CA" dirty="0" err="1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duedate</a:t>
            </a:r>
            <a:r>
              <a:rPr lang="en-CA" dirty="0">
                <a:solidFill>
                  <a:srgbClr val="608B4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'dog': Invalid format: "dog"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EACC-CF74-BF4F-A296-9888A2D8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the </a:t>
            </a:r>
            <a:r>
              <a:rPr lang="en-US" dirty="0" err="1"/>
              <a:t>Camunda</a:t>
            </a:r>
            <a:r>
              <a:rPr lang="en-US" dirty="0"/>
              <a:t> API with </a:t>
            </a:r>
            <a:r>
              <a:rPr lang="en-US" dirty="0" err="1"/>
              <a:t>Vertx</a:t>
            </a:r>
            <a:r>
              <a:rPr lang="en-US" dirty="0"/>
              <a:t>: </a:t>
            </a:r>
            <a:r>
              <a:rPr lang="en-US" dirty="0" err="1"/>
              <a:t>Camunda</a:t>
            </a:r>
            <a:r>
              <a:rPr lang="en-US" dirty="0"/>
              <a:t> Plugin and 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165F4-F6ED-C141-BCF0-033E4FE7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Tomcat or whichever container or with </a:t>
            </a:r>
            <a:r>
              <a:rPr lang="en-US" dirty="0" err="1"/>
              <a:t>Springboot</a:t>
            </a:r>
            <a:r>
              <a:rPr lang="en-US" dirty="0"/>
              <a:t>…</a:t>
            </a:r>
          </a:p>
          <a:p>
            <a:r>
              <a:rPr lang="en-US" dirty="0"/>
              <a:t>Don’t want to write </a:t>
            </a:r>
            <a:r>
              <a:rPr lang="en-US" dirty="0" err="1"/>
              <a:t>Jax-rs</a:t>
            </a:r>
            <a:r>
              <a:rPr lang="en-US" dirty="0"/>
              <a:t> JARs and deploy. </a:t>
            </a:r>
          </a:p>
          <a:p>
            <a:r>
              <a:rPr lang="en-US" dirty="0"/>
              <a:t>Endpoints specific to a Process instance (complete a task through email link)</a:t>
            </a:r>
          </a:p>
          <a:p>
            <a:r>
              <a:rPr lang="en-US" dirty="0"/>
              <a:t>Technical staff can add new </a:t>
            </a:r>
            <a:r>
              <a:rPr lang="en-US" dirty="0" err="1"/>
              <a:t>Vertx</a:t>
            </a:r>
            <a:r>
              <a:rPr lang="en-US" dirty="0"/>
              <a:t> </a:t>
            </a:r>
            <a:r>
              <a:rPr lang="en-US" dirty="0" err="1"/>
              <a:t>Verticles</a:t>
            </a:r>
            <a:r>
              <a:rPr lang="en-US" dirty="0"/>
              <a:t> as they see fit.</a:t>
            </a:r>
          </a:p>
        </p:txBody>
      </p:sp>
    </p:spTree>
    <p:extLst>
      <p:ext uri="{BB962C8B-B14F-4D97-AF65-F5344CB8AC3E}">
        <p14:creationId xmlns:p14="http://schemas.microsoft.com/office/powerpoint/2010/main" val="2108533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ACF23A-9849-DA48-B303-B587E1D2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92" y="438028"/>
            <a:ext cx="9920616" cy="64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9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3F855-2B3D-104F-ACCC-8402EA3A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BPMN Documentation Generator: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Camunda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BPMN Model Library,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Freemarker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5F3232-2DEB-8D41-951C-9DEEE01B286C}"/>
              </a:ext>
            </a:extLst>
          </p:cNvPr>
          <p:cNvSpPr/>
          <p:nvPr/>
        </p:nvSpPr>
        <p:spPr>
          <a:xfrm>
            <a:off x="518160" y="1981213"/>
            <a:ext cx="11155680" cy="1077218"/>
          </a:xfrm>
          <a:prstGeom prst="rect">
            <a:avLst/>
          </a:prstGeom>
          <a:solidFill>
            <a:srgbClr val="F7F8FA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B2339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B28B4"/>
                </a:solidFill>
                <a:latin typeface="Consolas" panose="020B0609020204030204" pitchFamily="49" charset="0"/>
              </a:rPr>
              <a:t>instanceClass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(type){			</a:t>
            </a:r>
          </a:p>
          <a:p>
            <a:pPr lvl="1"/>
            <a:r>
              <a:rPr lang="en-US" sz="1600" dirty="0" err="1">
                <a:solidFill>
                  <a:srgbClr val="CB2339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B1F22"/>
                </a:solidFill>
                <a:latin typeface="Consolas" panose="020B0609020204030204" pitchFamily="49" charset="0"/>
              </a:rPr>
              <a:t>bpmnInstanceClass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B233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B1F22"/>
                </a:solidFill>
                <a:latin typeface="Consolas" panose="020B0609020204030204" pitchFamily="49" charset="0"/>
              </a:rPr>
              <a:t>Java.</a:t>
            </a:r>
            <a:r>
              <a:rPr lang="en-US" sz="1600" dirty="0" err="1">
                <a:solidFill>
                  <a:srgbClr val="0744B8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214F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6214F"/>
                </a:solidFill>
                <a:latin typeface="Consolas" panose="020B0609020204030204" pitchFamily="49" charset="0"/>
              </a:rPr>
              <a:t>org.camunda.bpm.model.bpmn.instance</a:t>
            </a:r>
            <a:r>
              <a:rPr lang="en-US" sz="1600" dirty="0">
                <a:solidFill>
                  <a:srgbClr val="06214F"/>
                </a:solidFill>
                <a:latin typeface="Consolas" panose="020B0609020204030204" pitchFamily="49" charset="0"/>
              </a:rPr>
              <a:t>.'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B2339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type).class	</a:t>
            </a:r>
          </a:p>
          <a:p>
            <a:pPr lvl="1"/>
            <a:r>
              <a:rPr lang="en-US" sz="1600" dirty="0">
                <a:solidFill>
                  <a:srgbClr val="CB2339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1B1F22"/>
                </a:solidFill>
                <a:latin typeface="Consolas" panose="020B0609020204030204" pitchFamily="49" charset="0"/>
              </a:rPr>
              <a:t>bpmnInstanceClass</a:t>
            </a:r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1600" dirty="0">
                <a:solidFill>
                  <a:srgbClr val="1B1F22"/>
                </a:solidFill>
                <a:latin typeface="Consolas" panose="020B0609020204030204" pitchFamily="49" charset="0"/>
              </a:rPr>
              <a:t>}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7FBFC-71C9-E140-A278-00B252E915E2}"/>
              </a:ext>
            </a:extLst>
          </p:cNvPr>
          <p:cNvSpPr/>
          <p:nvPr/>
        </p:nvSpPr>
        <p:spPr>
          <a:xfrm>
            <a:off x="0" y="3429000"/>
            <a:ext cx="16159942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tasks_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Elements: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task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Type: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task.getElementType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getTypeName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Name: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Custom Attributes: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getElementsQuery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filterByType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_).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singleResult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getCamundaProperties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Attribute: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Key: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Value: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extensionElement.getCamundaValue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--------------------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en-CA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42DED-20B8-8646-BECF-6D2BC06E91C1}"/>
              </a:ext>
            </a:extLst>
          </p:cNvPr>
          <p:cNvSpPr txBox="1"/>
          <p:nvPr/>
        </p:nvSpPr>
        <p:spPr>
          <a:xfrm>
            <a:off x="4759804" y="3429000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Freemarker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1489621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5A6F3A-7090-E941-992E-2DED24E28A4A}"/>
              </a:ext>
            </a:extLst>
          </p:cNvPr>
          <p:cNvSpPr/>
          <p:nvPr/>
        </p:nvSpPr>
        <p:spPr>
          <a:xfrm>
            <a:off x="-3967942" y="0"/>
            <a:ext cx="16159942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tasks_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Elements: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task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Type:</a:t>
            </a:r>
          </a:p>
          <a:p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task.getElementType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getTypeName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Name:</a:t>
            </a:r>
          </a:p>
          <a:p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Custom Attributes: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getElementsQuery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filterByType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_).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singleResult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getCamundaProperties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Attribute: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Key: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Value: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extensionElement.getCamundaValue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--------------------</a:t>
            </a:r>
          </a:p>
          <a:p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en-CA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49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5A6F3A-7090-E941-992E-2DED24E28A4A}"/>
              </a:ext>
            </a:extLst>
          </p:cNvPr>
          <p:cNvSpPr/>
          <p:nvPr/>
        </p:nvSpPr>
        <p:spPr>
          <a:xfrm>
            <a:off x="0" y="0"/>
            <a:ext cx="16159942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tasks_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Elements: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task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Type: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task.getElementType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getTypeName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Task Name: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Custom Attributes: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task.getExtensionElements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getElementsQuery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filterByType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_).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singleResult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().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getCamundaProperties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 as 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Attribute: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Key: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extensionElement.getCamundaName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Value: 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en-CA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extensionElement.getCamundaValue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()}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--------------------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b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items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&lt;/#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list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en-CA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7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5DD58-7659-3B41-B879-C76C7FCB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770"/>
            <a:ext cx="12192000" cy="37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31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FB4ECF-A84A-7C4E-8D8E-2650B76842D9}"/>
              </a:ext>
            </a:extLst>
          </p:cNvPr>
          <p:cNvSpPr/>
          <p:nvPr/>
        </p:nvSpPr>
        <p:spPr>
          <a:xfrm>
            <a:off x="838200" y="1027906"/>
            <a:ext cx="10052858" cy="8279190"/>
          </a:xfrm>
          <a:prstGeom prst="rect">
            <a:avLst/>
          </a:prstGeom>
          <a:solidFill>
            <a:srgbClr val="F7F8FA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Elements: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Type: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005CC5"/>
                </a:solidFill>
                <a:latin typeface="Consolas" panose="020B0609020204030204" pitchFamily="49" charset="0"/>
              </a:rPr>
              <a:t>userTask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Name: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Step 1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Custom Attributes: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order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order value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title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title value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failure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fail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resolution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resolution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--------------------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Type: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005CC5"/>
                </a:solidFill>
                <a:latin typeface="Consolas" panose="020B0609020204030204" pitchFamily="49" charset="0"/>
              </a:rPr>
              <a:t>userTask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US" sz="2800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179F4-FFAD-574B-BF51-3E0219720631}"/>
              </a:ext>
            </a:extLst>
          </p:cNvPr>
          <p:cNvSpPr txBox="1"/>
          <p:nvPr/>
        </p:nvSpPr>
        <p:spPr>
          <a:xfrm>
            <a:off x="3824647" y="470852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Freemarker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Template output</a:t>
            </a:r>
          </a:p>
        </p:txBody>
      </p:sp>
    </p:spTree>
    <p:extLst>
      <p:ext uri="{BB962C8B-B14F-4D97-AF65-F5344CB8AC3E}">
        <p14:creationId xmlns:p14="http://schemas.microsoft.com/office/powerpoint/2010/main" val="367401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17B-A259-1C46-B408-BBBAD7E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FB4ECF-A84A-7C4E-8D8E-2650B76842D9}"/>
              </a:ext>
            </a:extLst>
          </p:cNvPr>
          <p:cNvSpPr/>
          <p:nvPr/>
        </p:nvSpPr>
        <p:spPr>
          <a:xfrm>
            <a:off x="838200" y="-2613069"/>
            <a:ext cx="10052858" cy="8279190"/>
          </a:xfrm>
          <a:prstGeom prst="rect">
            <a:avLst/>
          </a:prstGeom>
          <a:solidFill>
            <a:srgbClr val="F7F8FA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Elements: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Type: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005CC5"/>
                </a:solidFill>
                <a:latin typeface="Consolas" panose="020B0609020204030204" pitchFamily="49" charset="0"/>
              </a:rPr>
              <a:t>userTask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Name: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Step 1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Custom Attributes: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order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order value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title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title value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failure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fail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Attribute: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Key: resolution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    Value: some resolution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--------------------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Task Type: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5CC5"/>
                </a:solidFill>
                <a:latin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005CC5"/>
                </a:solidFill>
                <a:latin typeface="Consolas" panose="020B0609020204030204" pitchFamily="49" charset="0"/>
              </a:rPr>
              <a:t>userTask</a:t>
            </a:r>
            <a:endParaRPr lang="en-CA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0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4C9995-FD98-B344-AE84-45A7853F71FF}"/>
              </a:ext>
            </a:extLst>
          </p:cNvPr>
          <p:cNvSpPr txBox="1"/>
          <p:nvPr/>
        </p:nvSpPr>
        <p:spPr>
          <a:xfrm>
            <a:off x="3024554" y="2661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98FD2-4EA0-2448-AC23-2795FAEE797C}"/>
              </a:ext>
            </a:extLst>
          </p:cNvPr>
          <p:cNvSpPr/>
          <p:nvPr/>
        </p:nvSpPr>
        <p:spPr>
          <a:xfrm>
            <a:off x="638908" y="2473017"/>
            <a:ext cx="11553092" cy="21714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getEngineByName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inputStreamAsString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someJsFile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personInstance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personClass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getBioData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bindings);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</a:pPr>
            <a:endParaRPr lang="en-CA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32AFB-F5B0-954B-932C-8A91EBC8BF01}"/>
              </a:ext>
            </a:extLst>
          </p:cNvPr>
          <p:cNvSpPr txBox="1"/>
          <p:nvPr/>
        </p:nvSpPr>
        <p:spPr>
          <a:xfrm>
            <a:off x="791308" y="522069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39AB-D101-7B4E-9AF5-D7A221397DFC}"/>
              </a:ext>
            </a:extLst>
          </p:cNvPr>
          <p:cNvSpPr txBox="1"/>
          <p:nvPr/>
        </p:nvSpPr>
        <p:spPr>
          <a:xfrm>
            <a:off x="791308" y="1192845"/>
            <a:ext cx="3478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JS to your Java App</a:t>
            </a:r>
          </a:p>
        </p:txBody>
      </p:sp>
    </p:spTree>
    <p:extLst>
      <p:ext uri="{BB962C8B-B14F-4D97-AF65-F5344CB8AC3E}">
        <p14:creationId xmlns:p14="http://schemas.microsoft.com/office/powerpoint/2010/main" val="1530437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311-4529-1042-B8FF-352DD0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Enterprises, governments and those difficult app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C02F4-C498-3845-BF3C-7663FEC79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40" r="27916"/>
          <a:stretch/>
        </p:blipFill>
        <p:spPr>
          <a:xfrm>
            <a:off x="838200" y="1690688"/>
            <a:ext cx="2387602" cy="3626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0B766-70E3-1946-B327-4F456C0B0119}"/>
              </a:ext>
            </a:extLst>
          </p:cNvPr>
          <p:cNvSpPr txBox="1"/>
          <p:nvPr/>
        </p:nvSpPr>
        <p:spPr>
          <a:xfrm>
            <a:off x="651934" y="5442042"/>
            <a:ext cx="276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Reaction they give you when starting the conversation about JS and 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4EAB7-AE59-C142-BF76-59E397B0EE72}"/>
              </a:ext>
            </a:extLst>
          </p:cNvPr>
          <p:cNvSpPr txBox="1"/>
          <p:nvPr/>
        </p:nvSpPr>
        <p:spPr>
          <a:xfrm>
            <a:off x="3589867" y="1879600"/>
            <a:ext cx="826216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 Niche for </a:t>
            </a:r>
            <a:r>
              <a:rPr 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/JVM JS execution</a:t>
            </a: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Dynamic, runtime extensions of your Java applications.</a:t>
            </a: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new functionality to applications that the technical business users want to modify. Netflix example.</a:t>
            </a: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 to: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“Why not just rebuild/rewrite in node?...”</a:t>
            </a:r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Vertx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Pick the language best suited without the overhead</a:t>
            </a:r>
          </a:p>
        </p:txBody>
      </p:sp>
    </p:spTree>
    <p:extLst>
      <p:ext uri="{BB962C8B-B14F-4D97-AF65-F5344CB8AC3E}">
        <p14:creationId xmlns:p14="http://schemas.microsoft.com/office/powerpoint/2010/main" val="3572709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311-4529-1042-B8FF-352DD0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Enterprises, governments and those difficult app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3EA92-8F11-BC42-AF06-85505FFD4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6" r="20288"/>
          <a:stretch/>
        </p:blipFill>
        <p:spPr>
          <a:xfrm>
            <a:off x="4222388" y="1713482"/>
            <a:ext cx="3747224" cy="36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8C02F4-C498-3845-BF3C-7663FEC79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40" r="27916"/>
          <a:stretch/>
        </p:blipFill>
        <p:spPr>
          <a:xfrm>
            <a:off x="838200" y="1690688"/>
            <a:ext cx="2387602" cy="3626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0B766-70E3-1946-B327-4F456C0B0119}"/>
              </a:ext>
            </a:extLst>
          </p:cNvPr>
          <p:cNvSpPr txBox="1"/>
          <p:nvPr/>
        </p:nvSpPr>
        <p:spPr>
          <a:xfrm>
            <a:off x="651934" y="5442042"/>
            <a:ext cx="276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Reaction they give you when starting the conversation about JS and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CE275-D99F-5F4D-9A11-468B7E8E669E}"/>
              </a:ext>
            </a:extLst>
          </p:cNvPr>
          <p:cNvSpPr txBox="1"/>
          <p:nvPr/>
        </p:nvSpPr>
        <p:spPr>
          <a:xfrm>
            <a:off x="4788494" y="5442042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You: Stay in the Pocket.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got this.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Stay with me..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1F132-57F4-8745-B80E-67EA3AFF722D}"/>
              </a:ext>
            </a:extLst>
          </p:cNvPr>
          <p:cNvSpPr txBox="1"/>
          <p:nvPr/>
        </p:nvSpPr>
        <p:spPr>
          <a:xfrm>
            <a:off x="8074625" y="1564058"/>
            <a:ext cx="41173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enterprise,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Gov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or whatever “difficult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already using Java?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still options to use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within the approved JVM.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 technical business staff to write the scripting layer.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It’s Java.. But it’s also JS.</a:t>
            </a:r>
          </a:p>
        </p:txBody>
      </p:sp>
    </p:spTree>
    <p:extLst>
      <p:ext uri="{BB962C8B-B14F-4D97-AF65-F5344CB8AC3E}">
        <p14:creationId xmlns:p14="http://schemas.microsoft.com/office/powerpoint/2010/main" val="1092199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311-4529-1042-B8FF-352DD0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Enterprises, governments and those difficult app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3EA92-8F11-BC42-AF06-85505FFD4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6" r="20288"/>
          <a:stretch/>
        </p:blipFill>
        <p:spPr>
          <a:xfrm>
            <a:off x="4222388" y="1713482"/>
            <a:ext cx="3747224" cy="36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8C02F4-C498-3845-BF3C-7663FEC79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40" r="27916"/>
          <a:stretch/>
        </p:blipFill>
        <p:spPr>
          <a:xfrm>
            <a:off x="838200" y="1690688"/>
            <a:ext cx="2387602" cy="362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AE431-EF07-5B40-8D25-3C9C669A0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6" r="31250"/>
          <a:stretch/>
        </p:blipFill>
        <p:spPr>
          <a:xfrm>
            <a:off x="8966198" y="1713482"/>
            <a:ext cx="3034463" cy="3631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0B766-70E3-1946-B327-4F456C0B0119}"/>
              </a:ext>
            </a:extLst>
          </p:cNvPr>
          <p:cNvSpPr txBox="1"/>
          <p:nvPr/>
        </p:nvSpPr>
        <p:spPr>
          <a:xfrm>
            <a:off x="651934" y="5442042"/>
            <a:ext cx="276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Reaction they give you when starting the conversation about JS and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CE275-D99F-5F4D-9A11-468B7E8E669E}"/>
              </a:ext>
            </a:extLst>
          </p:cNvPr>
          <p:cNvSpPr txBox="1"/>
          <p:nvPr/>
        </p:nvSpPr>
        <p:spPr>
          <a:xfrm>
            <a:off x="4788494" y="5442042"/>
            <a:ext cx="2603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You: Stay in the Pocket.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got this.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Stay with me..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D69A8-0F4E-F043-872C-A9126DF764FF}"/>
              </a:ext>
            </a:extLst>
          </p:cNvPr>
          <p:cNvSpPr txBox="1"/>
          <p:nvPr/>
        </p:nvSpPr>
        <p:spPr>
          <a:xfrm>
            <a:off x="8870527" y="5423384"/>
            <a:ext cx="3225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You: When you are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quickly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producing functionality in that “Java App” that no one wanted to touch, recompile, deploy,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25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BAE7-9173-C74E-BEDE-3AC83B0AD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u="sng" dirty="0">
                <a:latin typeface="Consolas" panose="020B0609020204030204" pitchFamily="49" charset="0"/>
                <a:cs typeface="Consolas" panose="020B0609020204030204" pitchFamily="49" charset="0"/>
              </a:rPr>
              <a:t>Thank you</a:t>
            </a:r>
            <a:br>
              <a:rPr lang="en-US" sz="4400" u="sng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Underrated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6DD7E-9248-1A45-B1B8-3419FCA8A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Nashorn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CC9F6-B45F-FF47-B244-0DE28932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116" y="4049553"/>
            <a:ext cx="2857337" cy="1390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F9236-F7B7-1E44-AE20-32DB5831E026}"/>
              </a:ext>
            </a:extLst>
          </p:cNvPr>
          <p:cNvSpPr txBox="1"/>
          <p:nvPr/>
        </p:nvSpPr>
        <p:spPr>
          <a:xfrm>
            <a:off x="4604117" y="5705315"/>
            <a:ext cx="298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 Stephen Russett</a:t>
            </a:r>
          </a:p>
          <a:p>
            <a:r>
              <a:rPr lang="en-US" dirty="0"/>
              <a:t>@</a:t>
            </a:r>
            <a:r>
              <a:rPr lang="en-US" dirty="0" err="1"/>
              <a:t>stephenrussett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StephenOTT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4C9995-FD98-B344-AE84-45A7853F71FF}"/>
              </a:ext>
            </a:extLst>
          </p:cNvPr>
          <p:cNvSpPr txBox="1"/>
          <p:nvPr/>
        </p:nvSpPr>
        <p:spPr>
          <a:xfrm>
            <a:off x="3024554" y="2661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98FD2-4EA0-2448-AC23-2795FAEE797C}"/>
              </a:ext>
            </a:extLst>
          </p:cNvPr>
          <p:cNvSpPr/>
          <p:nvPr/>
        </p:nvSpPr>
        <p:spPr>
          <a:xfrm>
            <a:off x="638908" y="705177"/>
            <a:ext cx="11553092" cy="54031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Create the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getEngineByName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Get your script from a file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inputStreamAsString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(resource);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Expose/Bind Java variables/objects into the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Javascript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someVariable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someVariable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"someVariable2"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someClass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getSomeObject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the script and get the specific result/what was returned by the engine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Object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scriptResult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bindings);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Or just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and not worry about the return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bindings);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Or can can call specific functions: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someFunctionName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CompiledScript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nashornCompiled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((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Compilable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compile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jsScript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Invocable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nashornEngine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invokeFunction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 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Supports arguments as well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</a:pP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D6BD4-1DC2-5A4E-9E8C-D34C1CC5787D}"/>
              </a:ext>
            </a:extLst>
          </p:cNvPr>
          <p:cNvSpPr txBox="1"/>
          <p:nvPr/>
        </p:nvSpPr>
        <p:spPr>
          <a:xfrm>
            <a:off x="1589884" y="243512"/>
            <a:ext cx="343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 more full example:</a:t>
            </a:r>
          </a:p>
        </p:txBody>
      </p:sp>
    </p:spTree>
    <p:extLst>
      <p:ext uri="{BB962C8B-B14F-4D97-AF65-F5344CB8AC3E}">
        <p14:creationId xmlns:p14="http://schemas.microsoft.com/office/powerpoint/2010/main" val="191116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CDF812-ABBB-2248-B6FF-421314F4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427895"/>
            <a:ext cx="5451231" cy="633046"/>
          </a:xfrm>
        </p:spPr>
        <p:txBody>
          <a:bodyPr anchor="t"/>
          <a:lstStyle/>
          <a:p>
            <a:r>
              <a:rPr lang="en-US" dirty="0"/>
              <a:t>Node, ES6, Detroit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3DF859-73A6-0B42-AE3C-324DE9C01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0092" y="3429000"/>
            <a:ext cx="5222522" cy="293766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FE931-31E2-FB4E-8F16-741908C0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1354" y="1465384"/>
            <a:ext cx="5814646" cy="5240216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Nashorn</a:t>
            </a:r>
            <a:r>
              <a:rPr lang="en-US" sz="2400" dirty="0"/>
              <a:t> is </a:t>
            </a:r>
            <a:r>
              <a:rPr lang="en-US" sz="2400" b="1" dirty="0"/>
              <a:t>not</a:t>
            </a:r>
            <a:r>
              <a:rPr lang="en-US" sz="2400" dirty="0"/>
              <a:t> 100% ES6 or Node library compatible.</a:t>
            </a:r>
          </a:p>
          <a:p>
            <a:r>
              <a:rPr lang="en-US" dirty="0"/>
              <a:t>Lots of history on integrations and compatibility discussions. </a:t>
            </a:r>
          </a:p>
          <a:p>
            <a:r>
              <a:rPr lang="en-US" dirty="0"/>
              <a:t>	Look it up if interested: Project Avatar, </a:t>
            </a:r>
            <a:r>
              <a:rPr lang="en-US" dirty="0" err="1"/>
              <a:t>etc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Diminishing returns as more libs become incompatible with </a:t>
            </a:r>
            <a:r>
              <a:rPr lang="en-US" sz="2400" dirty="0" err="1"/>
              <a:t>Nashorn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Java 9 adds ES6 features: symbols, let, </a:t>
            </a:r>
            <a:r>
              <a:rPr lang="en-US" sz="2400" dirty="0" err="1"/>
              <a:t>const</a:t>
            </a:r>
            <a:r>
              <a:rPr lang="en-US" sz="2400" dirty="0"/>
              <a:t>, iterator, collections Map and Set, Templates, Binary and octal numbers</a:t>
            </a:r>
          </a:p>
          <a:p>
            <a:endParaRPr lang="en-US" sz="2400" dirty="0"/>
          </a:p>
          <a:p>
            <a:r>
              <a:rPr lang="en-US" sz="2400" dirty="0"/>
              <a:t>OpenJDK Project Detroit aims to add V8 into JVM as a “</a:t>
            </a:r>
            <a:r>
              <a:rPr lang="en-US" sz="2400" dirty="0" err="1"/>
              <a:t>ScriptEngine</a:t>
            </a:r>
            <a:r>
              <a:rPr lang="en-US" sz="2400" dirty="0"/>
              <a:t>”… </a:t>
            </a:r>
            <a:br>
              <a:rPr lang="en-US" sz="2400" dirty="0"/>
            </a:br>
            <a:r>
              <a:rPr lang="en-US" dirty="0"/>
              <a:t>but it just recently started…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8A52F5-4B64-3641-8424-B82C0395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54" y="422040"/>
            <a:ext cx="5222522" cy="2136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1E9540-0893-E947-9DC8-7A3AD61F9083}"/>
              </a:ext>
            </a:extLst>
          </p:cNvPr>
          <p:cNvSpPr txBox="1"/>
          <p:nvPr/>
        </p:nvSpPr>
        <p:spPr>
          <a:xfrm>
            <a:off x="6600092" y="3023156"/>
            <a:ext cx="522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answer is not always: “replace it with Node”</a:t>
            </a:r>
          </a:p>
        </p:txBody>
      </p:sp>
    </p:spTree>
    <p:extLst>
      <p:ext uri="{BB962C8B-B14F-4D97-AF65-F5344CB8AC3E}">
        <p14:creationId xmlns:p14="http://schemas.microsoft.com/office/powerpoint/2010/main" val="359135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B36FCE-9184-CF46-815A-5FAE8B1E8B46}"/>
              </a:ext>
            </a:extLst>
          </p:cNvPr>
          <p:cNvSpPr txBox="1"/>
          <p:nvPr/>
        </p:nvSpPr>
        <p:spPr>
          <a:xfrm>
            <a:off x="3704095" y="2200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35925-459A-C649-8329-F9423E369165}"/>
              </a:ext>
            </a:extLst>
          </p:cNvPr>
          <p:cNvSpPr/>
          <p:nvPr/>
        </p:nvSpPr>
        <p:spPr>
          <a:xfrm>
            <a:off x="477864" y="374286"/>
            <a:ext cx="11236271" cy="66018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import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lodash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from CDN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load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'https://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cdnjs.cloudflare.com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/ajax/libs/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lodash.js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/4.17.10/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lodash.min.js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Print to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stdout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type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java.lang.System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println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'this prints to 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stdout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or just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print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'this prints to 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stdout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Working with JSON and returning something Java can deal with: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myJson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if returned to the Java side would be available as a Java Map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myJson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asJSONCompatible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({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x: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343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'hello'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z: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[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2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4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5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]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Java Objects and Arrays, Maps and Collections 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are traversable as regular JSON in JS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myValue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someJavaMap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someKey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]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Pre es6 support, there was extra loop helpers: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each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someArray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CA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print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906D7-796F-6B4F-B0EA-F90B1AA6107C}"/>
              </a:ext>
            </a:extLst>
          </p:cNvPr>
          <p:cNvSpPr txBox="1"/>
          <p:nvPr/>
        </p:nvSpPr>
        <p:spPr>
          <a:xfrm>
            <a:off x="1821532" y="0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Additional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Nashorn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8769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2ACF3C-11A9-614B-8F03-B6B681DC9B44}"/>
              </a:ext>
            </a:extLst>
          </p:cNvPr>
          <p:cNvSpPr/>
          <p:nvPr/>
        </p:nvSpPr>
        <p:spPr>
          <a:xfrm>
            <a:off x="550334" y="650756"/>
            <a:ext cx="11091332" cy="77559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/**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Evaluate/Render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content The string content of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object The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KeyValue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object/JSON object for placeholder bindings.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@return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string The rendered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*/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renderFreeMarkerTemplate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JavaImporter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javax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with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manager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getEngineByName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'placeholders'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firstName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"John"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lastName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"Smith"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renderFreeMarkerTemplate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renderedTemplate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8F22F-E110-1E45-B37D-F533ED91BA32}"/>
              </a:ext>
            </a:extLst>
          </p:cNvPr>
          <p:cNvSpPr txBox="1"/>
          <p:nvPr/>
        </p:nvSpPr>
        <p:spPr>
          <a:xfrm>
            <a:off x="2199484" y="189091"/>
            <a:ext cx="566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Freemarker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Example with Import Scopes</a:t>
            </a:r>
          </a:p>
        </p:txBody>
      </p:sp>
    </p:spTree>
    <p:extLst>
      <p:ext uri="{BB962C8B-B14F-4D97-AF65-F5344CB8AC3E}">
        <p14:creationId xmlns:p14="http://schemas.microsoft.com/office/powerpoint/2010/main" val="339106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2ACF3C-11A9-614B-8F03-B6B681DC9B44}"/>
              </a:ext>
            </a:extLst>
          </p:cNvPr>
          <p:cNvSpPr/>
          <p:nvPr/>
        </p:nvSpPr>
        <p:spPr>
          <a:xfrm>
            <a:off x="550334" y="-1059511"/>
            <a:ext cx="11091332" cy="77559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/**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Evaluate/Render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content The string content of a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object The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KeyValue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object/JSON object for placeholder bindings.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@return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string The rendered </a:t>
            </a:r>
            <a:r>
              <a:rPr lang="en-CA" dirty="0" err="1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template.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608B4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*/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renderFreeMarkerTemplate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JavaImporter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javax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with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ScriptEngineManager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manager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getEngineByName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freemarker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'placeholders'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engine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eval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bindings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{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firstName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"John"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lastName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"Smith"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renderFreeMarkerTemplate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content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placeholderValues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CA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renderedTemplate</a:t>
            </a:r>
            <a:r>
              <a:rPr lang="en-CA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toString</a:t>
            </a:r>
            <a:r>
              <a:rPr lang="en-CA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342900" indent="-342900">
              <a:spcAft>
                <a:spcPts val="0"/>
              </a:spcAft>
              <a:buClr>
                <a:schemeClr val="bg2"/>
              </a:buClr>
              <a:buSzPct val="75000"/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2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2104</Words>
  <Application>Microsoft Macintosh PowerPoint</Application>
  <PresentationFormat>Widescreen</PresentationFormat>
  <Paragraphs>985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Lato</vt:lpstr>
      <vt:lpstr>Menlo</vt:lpstr>
      <vt:lpstr>Times New Roman</vt:lpstr>
      <vt:lpstr>Office Theme</vt:lpstr>
      <vt:lpstr>Underrated</vt:lpstr>
      <vt:lpstr>Underrated:</vt:lpstr>
      <vt:lpstr>Nashorn Javascript Engine</vt:lpstr>
      <vt:lpstr>PowerPoint Presentation</vt:lpstr>
      <vt:lpstr>PowerPoint Presentation</vt:lpstr>
      <vt:lpstr>Node, ES6, Detroit</vt:lpstr>
      <vt:lpstr>PowerPoint Presentation</vt:lpstr>
      <vt:lpstr>PowerPoint Presentation</vt:lpstr>
      <vt:lpstr>PowerPoint Presentation</vt:lpstr>
      <vt:lpstr>Polyglot Vert.x</vt:lpstr>
      <vt:lpstr>PowerPoint Presentation</vt:lpstr>
      <vt:lpstr>PowerPoint Presentation</vt:lpstr>
      <vt:lpstr>PowerPoint Presentation</vt:lpstr>
      <vt:lpstr>PowerPoint Presentation</vt:lpstr>
      <vt:lpstr>Start and Package your Node/NPM</vt:lpstr>
      <vt:lpstr>Lets put it all together: Java BPMs and Javascript</vt:lpstr>
      <vt:lpstr>Use Case Examples!</vt:lpstr>
      <vt:lpstr>Data Encryption</vt:lpstr>
      <vt:lpstr>API Form Validations Scripting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 / Writing Tests as Script</vt:lpstr>
      <vt:lpstr>PowerPoint Presentation</vt:lpstr>
      <vt:lpstr>PowerPoint Presentation</vt:lpstr>
      <vt:lpstr>Incident Handlers</vt:lpstr>
      <vt:lpstr>PowerPoint Presentation</vt:lpstr>
      <vt:lpstr>PowerPoint Presentation</vt:lpstr>
      <vt:lpstr>PowerPoint Presentation</vt:lpstr>
      <vt:lpstr>Extend the Camunda API with Vertx: Camunda Plugin and Spring Boot</vt:lpstr>
      <vt:lpstr>PowerPoint Presentation</vt:lpstr>
      <vt:lpstr>BPMN Documentation Generator: Camunda BPMN Model Library, Freemarker and Vertx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Enterprises, governments and those difficult app environments</vt:lpstr>
      <vt:lpstr>Enterprises, governments and those difficult app environments</vt:lpstr>
      <vt:lpstr>Enterprises, governments and those difficult app environments</vt:lpstr>
      <vt:lpstr>Thank you  Underrated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Russett</dc:creator>
  <cp:lastModifiedBy>Stephen Russett</cp:lastModifiedBy>
  <cp:revision>125</cp:revision>
  <cp:lastPrinted>2018-05-09T17:57:21Z</cp:lastPrinted>
  <dcterms:created xsi:type="dcterms:W3CDTF">2018-05-06T16:59:18Z</dcterms:created>
  <dcterms:modified xsi:type="dcterms:W3CDTF">2018-05-09T19:59:52Z</dcterms:modified>
</cp:coreProperties>
</file>